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6" r:id="rId2"/>
    <p:sldId id="257" r:id="rId3"/>
    <p:sldId id="258" r:id="rId4"/>
    <p:sldId id="259" r:id="rId5"/>
    <p:sldId id="268" r:id="rId6"/>
    <p:sldId id="261" r:id="rId7"/>
    <p:sldId id="262" r:id="rId8"/>
    <p:sldId id="263" r:id="rId9"/>
    <p:sldId id="264" r:id="rId10"/>
    <p:sldId id="265" r:id="rId11"/>
    <p:sldId id="266" r:id="rId12"/>
    <p:sldId id="267" r:id="rId13"/>
    <p:sldId id="286" r:id="rId14"/>
    <p:sldId id="287" r:id="rId15"/>
    <p:sldId id="290" r:id="rId16"/>
    <p:sldId id="291" r:id="rId17"/>
    <p:sldId id="260" r:id="rId18"/>
    <p:sldId id="270" r:id="rId19"/>
    <p:sldId id="271" r:id="rId20"/>
    <p:sldId id="272" r:id="rId21"/>
    <p:sldId id="277" r:id="rId22"/>
    <p:sldId id="273" r:id="rId23"/>
    <p:sldId id="274" r:id="rId24"/>
    <p:sldId id="275" r:id="rId25"/>
    <p:sldId id="276" r:id="rId26"/>
    <p:sldId id="278" r:id="rId27"/>
    <p:sldId id="279" r:id="rId28"/>
    <p:sldId id="280" r:id="rId29"/>
    <p:sldId id="282" r:id="rId30"/>
    <p:sldId id="289" r:id="rId31"/>
    <p:sldId id="281" r:id="rId32"/>
    <p:sldId id="283" r:id="rId33"/>
    <p:sldId id="284" r:id="rId34"/>
    <p:sldId id="292" r:id="rId35"/>
    <p:sldId id="285" r:id="rId36"/>
    <p:sldId id="288" r:id="rId37"/>
    <p:sldId id="26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20" userDrawn="1">
          <p15:clr>
            <a:srgbClr val="A4A3A4"/>
          </p15:clr>
        </p15:guide>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9B98"/>
    <a:srgbClr val="574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3" d="100"/>
          <a:sy n="73" d="100"/>
        </p:scale>
        <p:origin x="606" y="72"/>
      </p:cViewPr>
      <p:guideLst>
        <p:guide pos="3720"/>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461877-36C1-4074-A7D9-8C07BB00187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33812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461877-36C1-4074-A7D9-8C07BB00187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1249760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461877-36C1-4074-A7D9-8C07BB00187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340109-2C62-4F31-BB0E-834F8615325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9902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F461877-36C1-4074-A7D9-8C07BB001874}"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86133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F461877-36C1-4074-A7D9-8C07BB001874}"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340109-2C62-4F31-BB0E-834F8615325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55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F461877-36C1-4074-A7D9-8C07BB001874}"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389331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461877-36C1-4074-A7D9-8C07BB00187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297625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461877-36C1-4074-A7D9-8C07BB00187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795919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461877-36C1-4074-A7D9-8C07BB00187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2870032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461877-36C1-4074-A7D9-8C07BB001874}"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2037528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461877-36C1-4074-A7D9-8C07BB001874}"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3581136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461877-36C1-4074-A7D9-8C07BB001874}" type="datetimeFigureOut">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1870755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461877-36C1-4074-A7D9-8C07BB001874}" type="datetimeFigureOut">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1998959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61877-36C1-4074-A7D9-8C07BB001874}" type="datetimeFigureOut">
              <a:rPr lang="en-US" smtClean="0"/>
              <a:t>2/20/2023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3111556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F461877-36C1-4074-A7D9-8C07BB001874}"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294481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F461877-36C1-4074-A7D9-8C07BB001874}"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340109-2C62-4F31-BB0E-834F8615325B}" type="slidenum">
              <a:rPr lang="en-US" smtClean="0"/>
              <a:t>‹#›</a:t>
            </a:fld>
            <a:endParaRPr lang="en-US"/>
          </a:p>
        </p:txBody>
      </p:sp>
    </p:spTree>
    <p:extLst>
      <p:ext uri="{BB962C8B-B14F-4D97-AF65-F5344CB8AC3E}">
        <p14:creationId xmlns:p14="http://schemas.microsoft.com/office/powerpoint/2010/main" val="3666406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F461877-36C1-4074-A7D9-8C07BB001874}" type="datetimeFigureOut">
              <a:rPr lang="en-US" smtClean="0"/>
              <a:t>2/20/2023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C340109-2C62-4F31-BB0E-834F8615325B}" type="slidenum">
              <a:rPr lang="en-US" smtClean="0"/>
              <a:t>‹#›</a:t>
            </a:fld>
            <a:endParaRPr lang="en-US"/>
          </a:p>
        </p:txBody>
      </p:sp>
    </p:spTree>
    <p:extLst>
      <p:ext uri="{BB962C8B-B14F-4D97-AF65-F5344CB8AC3E}">
        <p14:creationId xmlns:p14="http://schemas.microsoft.com/office/powerpoint/2010/main" val="53098764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162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1662;&#1740;&#1608;&#1587;&#1578;%20&#1588;&#1605;&#1575;&#1585;&#1607;%204.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1605;&#1575;&#1583;&#1607;%2032.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1605;&#1575;&#1583;&#1607;%2032.pdf" TargetMode="External"/><Relationship Id="rId2" Type="http://schemas.openxmlformats.org/officeDocument/2006/relationships/hyperlink" Target="646.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646.pdf" TargetMode="External"/><Relationship Id="rId2" Type="http://schemas.openxmlformats.org/officeDocument/2006/relationships/hyperlink" Target="&#1662;&#1740;&#1608;&#1587;&#1578;%20&#1588;&#1605;&#1575;&#1585;&#1607;%20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646.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1580;&#1584;&#1576;.jpg" TargetMode="External"/><Relationship Id="rId2" Type="http://schemas.openxmlformats.org/officeDocument/2006/relationships/hyperlink" Target="&#1575;&#1605;&#1606;&#1575;%2010-9-99.pdf" TargetMode="External"/><Relationship Id="rId1" Type="http://schemas.openxmlformats.org/officeDocument/2006/relationships/slideLayout" Target="../slideLayouts/slideLayout2.xml"/><Relationship Id="rId4" Type="http://schemas.openxmlformats.org/officeDocument/2006/relationships/hyperlink" Target="&#1575;&#1605;&#1606;&#1575;%2024-1-99.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1575;&#1605;&#1606;&#1575;%2010-9-99.pdf" TargetMode="External"/><Relationship Id="rId2" Type="http://schemas.openxmlformats.org/officeDocument/2006/relationships/hyperlink" Target="&#1575;&#1605;&#1606;&#1575;%207-5-99.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1662;&#1740;&#1608;&#1587;&#1578;%20&#1588;&#1605;&#1575;&#1585;&#1607;%2011.pdf" TargetMode="External"/><Relationship Id="rId2" Type="http://schemas.openxmlformats.org/officeDocument/2006/relationships/hyperlink" Target="&#1587;&#1582;&#1578;&#1740;%20&#1705;&#1575;&#1585;.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17174.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994.pdf" TargetMode="External"/><Relationship Id="rId2" Type="http://schemas.openxmlformats.org/officeDocument/2006/relationships/hyperlink" Target="17476.pdf" TargetMode="External"/><Relationship Id="rId1" Type="http://schemas.openxmlformats.org/officeDocument/2006/relationships/slideLayout" Target="../slideLayouts/slideLayout2.xml"/><Relationship Id="rId5" Type="http://schemas.openxmlformats.org/officeDocument/2006/relationships/hyperlink" Target="5636.pdf" TargetMode="External"/><Relationship Id="rId4" Type="http://schemas.openxmlformats.org/officeDocument/2006/relationships/hyperlink" Target="720.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3847.pdf" TargetMode="External"/><Relationship Id="rId2" Type="http://schemas.openxmlformats.org/officeDocument/2006/relationships/hyperlink" Target="11232.pdf" TargetMode="External"/><Relationship Id="rId1" Type="http://schemas.openxmlformats.org/officeDocument/2006/relationships/slideLayout" Target="../slideLayouts/slideLayout2.xml"/><Relationship Id="rId5" Type="http://schemas.openxmlformats.org/officeDocument/2006/relationships/hyperlink" Target="14849.pdf" TargetMode="External"/><Relationship Id="rId4" Type="http://schemas.openxmlformats.org/officeDocument/2006/relationships/hyperlink" Target="2181.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7142.pdf" TargetMode="External"/><Relationship Id="rId2" Type="http://schemas.openxmlformats.org/officeDocument/2006/relationships/hyperlink" Target="7148.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380&#1589;&#1608;&#1585;&#1578;&#1580;&#1604;&#1587;&#1607;%20-%2006-04-01.pdf" TargetMode="External"/><Relationship Id="rId2" Type="http://schemas.openxmlformats.org/officeDocument/2006/relationships/hyperlink" Target="&#1606;&#1582;&#1576;&#1711;&#1575;&#160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7050"/>
          </a:xfrm>
          <a:prstGeom prst="rect">
            <a:avLst/>
          </a:prstGeom>
        </p:spPr>
      </p:pic>
    </p:spTree>
    <p:extLst>
      <p:ext uri="{BB962C8B-B14F-4D97-AF65-F5344CB8AC3E}">
        <p14:creationId xmlns:p14="http://schemas.microsoft.com/office/powerpoint/2010/main" val="1228753600"/>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640080"/>
            <a:ext cx="11913325" cy="5695406"/>
          </a:xfrm>
        </p:spPr>
        <p:txBody>
          <a:bodyPr>
            <a:normAutofit fontScale="90000"/>
          </a:bodyPr>
          <a:lstStyle/>
          <a:p>
            <a:pPr algn="r" rtl="1">
              <a:lnSpc>
                <a:spcPct val="150000"/>
              </a:lnSpc>
            </a:pPr>
            <a:r>
              <a:rPr lang="ar-SA" sz="2400" b="1" dirty="0">
                <a:solidFill>
                  <a:schemeClr val="tx1"/>
                </a:solidFill>
                <a:cs typeface="B Zar" panose="00000400000000000000" pitchFamily="2" charset="-78"/>
              </a:rPr>
              <a:t>تبصره. </a:t>
            </a:r>
            <a:r>
              <a:rPr lang="ar-SA" sz="2400" dirty="0">
                <a:solidFill>
                  <a:schemeClr val="tx1"/>
                </a:solidFill>
                <a:cs typeface="B Zar" panose="00000400000000000000" pitchFamily="2" charset="-78"/>
              </a:rPr>
              <a:t>اعطاي پايه‌هاي بند (و) مشروط به دريافت پايه استحقاقي سالانه خواهد بود و به ازاي تعويق پايه استحقاقي به همان ميزان تاريخ اعطاي پايه تشويقي مربوطه به تعويق خواهد افتاد.  </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ar-SA" sz="2400" dirty="0">
                <a:solidFill>
                  <a:schemeClr val="tx1"/>
                </a:solidFill>
                <a:cs typeface="B Zar" panose="00000400000000000000" pitchFamily="2" charset="-78"/>
              </a:rPr>
              <a:t>ز) به اعضاي هيأت علمي که به دريافت نشان‌هاي دولتي نائل مي‌گردند، به ازاي هر نشان دريافتي حداکثر تا 3  پايه تشويقي برابر نظر هيأت ممیزه دانشگاه قابل اعطاء مي‌باشد. </a:t>
            </a:r>
            <a:r>
              <a:rPr lang="fa-IR" sz="2400" dirty="0" smtClean="0">
                <a:solidFill>
                  <a:schemeClr val="tx1"/>
                </a:solidFill>
                <a:cs typeface="B Zar" panose="00000400000000000000" pitchFamily="2" charset="-78"/>
              </a:rPr>
              <a:t/>
            </a:r>
            <a:br>
              <a:rPr lang="fa-IR" sz="2400" dirty="0" smtClean="0">
                <a:solidFill>
                  <a:schemeClr val="tx1"/>
                </a:solidFill>
                <a:cs typeface="B Zar" panose="00000400000000000000" pitchFamily="2" charset="-78"/>
              </a:rPr>
            </a:br>
            <a:r>
              <a:rPr lang="ar-SA" sz="2400" dirty="0">
                <a:solidFill>
                  <a:schemeClr val="tx1"/>
                </a:solidFill>
                <a:cs typeface="B Zar" panose="00000400000000000000" pitchFamily="2" charset="-78"/>
              </a:rPr>
              <a:t>ط) دو پایه تشویقی به اعضای هیات علمی شاغل دانشگاههای علوم پزشکی و خدمات بهداشتی و درمانی که موفق به ورود فهرست یک درصد دانشمندان برتر دنیا در پایگاه </a:t>
            </a:r>
            <a:r>
              <a:rPr lang="en-US" sz="2400" dirty="0">
                <a:solidFill>
                  <a:schemeClr val="tx1"/>
                </a:solidFill>
                <a:cs typeface="B Zar" panose="00000400000000000000" pitchFamily="2" charset="-78"/>
              </a:rPr>
              <a:t>ESI </a:t>
            </a:r>
            <a:r>
              <a:rPr lang="ar-SA" sz="2400" dirty="0">
                <a:solidFill>
                  <a:schemeClr val="tx1"/>
                </a:solidFill>
                <a:cs typeface="B Zar" panose="00000400000000000000" pitchFamily="2" charset="-78"/>
              </a:rPr>
              <a:t>می شوند،اعطا می گردد</a:t>
            </a:r>
            <a:r>
              <a:rPr lang="ar-SA" sz="2400" dirty="0" smtClean="0">
                <a:solidFill>
                  <a:schemeClr val="tx1"/>
                </a:solidFill>
                <a:cs typeface="B Zar" panose="00000400000000000000" pitchFamily="2" charset="-78"/>
              </a:rPr>
              <a:t>.</a:t>
            </a:r>
            <a:r>
              <a:rPr lang="fa-IR" sz="2400" dirty="0" smtClean="0">
                <a:solidFill>
                  <a:schemeClr val="tx1"/>
                </a:solidFill>
                <a:cs typeface="B Zar" panose="00000400000000000000" pitchFamily="2" charset="-78"/>
              </a:rPr>
              <a:t> </a:t>
            </a:r>
            <a:r>
              <a:rPr lang="ar-SA" sz="2400" dirty="0" smtClean="0">
                <a:solidFill>
                  <a:schemeClr val="tx1"/>
                </a:solidFill>
                <a:cs typeface="B Zar" panose="00000400000000000000" pitchFamily="2" charset="-78"/>
              </a:rPr>
              <a:t>مشمولین </a:t>
            </a:r>
            <a:r>
              <a:rPr lang="ar-SA" sz="2400" dirty="0">
                <a:solidFill>
                  <a:schemeClr val="tx1"/>
                </a:solidFill>
                <a:cs typeface="B Zar" panose="00000400000000000000" pitchFamily="2" charset="-78"/>
              </a:rPr>
              <a:t>بندهای "الف"،"ب"،"د"و "ط" این ماده فقط یک نوبت از مزایا در طول خدمت برخوردار  می شوند.اجرای این بند منوط به محاسبه،پیش بینی و تامین بار مالی ناشی از آن در بودجه تفضیلی مصوب سالیانه دانشگاه است</a:t>
            </a:r>
            <a:r>
              <a:rPr lang="ar-SA" sz="2400" dirty="0" smtClean="0">
                <a:solidFill>
                  <a:schemeClr val="tx1"/>
                </a:solidFill>
                <a:cs typeface="B Zar" panose="00000400000000000000" pitchFamily="2" charset="-78"/>
              </a:rPr>
              <a:t>.(</a:t>
            </a:r>
            <a:r>
              <a:rPr lang="fa-IR" sz="2400" dirty="0" smtClean="0">
                <a:solidFill>
                  <a:schemeClr val="tx1"/>
                </a:solidFill>
                <a:cs typeface="B Zar" panose="00000400000000000000" pitchFamily="2" charset="-78"/>
              </a:rPr>
              <a:t>تاییدیه از طریق پایگاه علم سنجی دریافت میگردد</a:t>
            </a:r>
            <a:r>
              <a:rPr lang="ar-SA" sz="2400" dirty="0" smtClean="0">
                <a:solidFill>
                  <a:schemeClr val="tx1"/>
                </a:solidFill>
                <a:cs typeface="B Zar" panose="00000400000000000000" pitchFamily="2" charset="-78"/>
              </a:rPr>
              <a:t>)</a:t>
            </a:r>
            <a:r>
              <a:rPr lang="fa-IR" sz="2400" dirty="0" smtClean="0">
                <a:solidFill>
                  <a:schemeClr val="tx1"/>
                </a:solidFill>
                <a:cs typeface="B Zar" panose="00000400000000000000" pitchFamily="2" charset="-78"/>
              </a:rPr>
              <a:t> </a:t>
            </a:r>
            <a:r>
              <a:rPr lang="fa-IR" sz="2400" dirty="0" smtClean="0">
                <a:solidFill>
                  <a:schemeClr val="tx1"/>
                </a:solidFill>
                <a:cs typeface="B Zar" panose="00000400000000000000" pitchFamily="2" charset="-78"/>
                <a:hlinkClick r:id="rId2" action="ppaction://hlinkfile"/>
              </a:rPr>
              <a:t>(پیوست نامه شماره 506/1621/د مورخ 1400/4/9 مرکز امور هیات علمی وزارت بهداشت)</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en-US" dirty="0"/>
              <a:t/>
            </a:r>
            <a:br>
              <a:rPr lang="en-US" dirty="0"/>
            </a:br>
            <a:r>
              <a:rPr lang="en-US" sz="2300" dirty="0">
                <a:solidFill>
                  <a:schemeClr val="tx1"/>
                </a:solidFill>
                <a:cs typeface="B Zar" panose="00000400000000000000" pitchFamily="2" charset="-78"/>
              </a:rPr>
              <a:t/>
            </a:r>
            <a:br>
              <a:rPr lang="en-US" sz="2300" dirty="0">
                <a:solidFill>
                  <a:schemeClr val="tx1"/>
                </a:solidFill>
                <a:cs typeface="B Zar" panose="00000400000000000000" pitchFamily="2" charset="-78"/>
              </a:rPr>
            </a:br>
            <a:endParaRPr lang="en-US" sz="2300" dirty="0">
              <a:solidFill>
                <a:schemeClr val="tx1"/>
              </a:solidFill>
              <a:cs typeface="B Zar" panose="00000400000000000000" pitchFamily="2" charset="-78"/>
            </a:endParaRPr>
          </a:p>
        </p:txBody>
      </p:sp>
    </p:spTree>
    <p:extLst>
      <p:ext uri="{BB962C8B-B14F-4D97-AF65-F5344CB8AC3E}">
        <p14:creationId xmlns:p14="http://schemas.microsoft.com/office/powerpoint/2010/main" val="4234686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323"/>
            <a:ext cx="11926388" cy="6858000"/>
          </a:xfrm>
        </p:spPr>
        <p:txBody>
          <a:bodyPr>
            <a:normAutofit/>
          </a:bodyPr>
          <a:lstStyle/>
          <a:p>
            <a:pPr algn="r" rtl="1">
              <a:lnSpc>
                <a:spcPct val="150000"/>
              </a:lnSpc>
            </a:pPr>
            <a:r>
              <a:rPr lang="ar-SA" sz="2200" b="1" dirty="0">
                <a:solidFill>
                  <a:schemeClr val="tx1"/>
                </a:solidFill>
                <a:cs typeface="B Zar" panose="00000400000000000000" pitchFamily="2" charset="-78"/>
              </a:rPr>
              <a:t>ماده 24. </a:t>
            </a:r>
            <a:r>
              <a:rPr lang="ar-SA" sz="2200" dirty="0">
                <a:solidFill>
                  <a:schemeClr val="tx1"/>
                </a:solidFill>
                <a:cs typeface="B Zar" panose="00000400000000000000" pitchFamily="2" charset="-78"/>
              </a:rPr>
              <a:t>به آن دسته از کارکنان غير هيات علمي که از بورسيه تحصيلي وزارتخانه يا دانشگاه و يا ماموريت آموزشي در مقطع تحصيلي </a:t>
            </a:r>
            <a:r>
              <a:rPr lang="en-US" sz="2200" dirty="0">
                <a:solidFill>
                  <a:schemeClr val="tx1"/>
                </a:solidFill>
                <a:cs typeface="B Zar" panose="00000400000000000000" pitchFamily="2" charset="-78"/>
              </a:rPr>
              <a:t>PH.D</a:t>
            </a:r>
            <a:r>
              <a:rPr lang="ar-SA" sz="2200" dirty="0">
                <a:solidFill>
                  <a:schemeClr val="tx1"/>
                </a:solidFill>
                <a:cs typeface="B Zar" panose="00000400000000000000" pitchFamily="2" charset="-78"/>
              </a:rPr>
              <a:t> و يا دوره تخصصي استفاده کرده‌اند، در صورت استخدام به صورت هيات علمي پيماني در دانشگاه بابت ايام مذکور حداکثر 3 پايه به نسبت طول دوره مصوب تعلق مي‌گيرد. ضمناً به اعضاي هيات علمي شاغل در دانشگاه که قبل از تاريخ </a:t>
            </a:r>
            <a:r>
              <a:rPr lang="fa-IR" sz="2200" dirty="0" smtClean="0">
                <a:solidFill>
                  <a:schemeClr val="tx1"/>
                </a:solidFill>
                <a:cs typeface="B Zar" panose="00000400000000000000" pitchFamily="2" charset="-78"/>
              </a:rPr>
              <a:t>92/2/1 </a:t>
            </a:r>
            <a:r>
              <a:rPr lang="ar-SA" sz="2200" dirty="0" smtClean="0">
                <a:solidFill>
                  <a:schemeClr val="tx1"/>
                </a:solidFill>
                <a:cs typeface="B Zar" panose="00000400000000000000" pitchFamily="2" charset="-78"/>
              </a:rPr>
              <a:t>مشمول </a:t>
            </a:r>
            <a:r>
              <a:rPr lang="ar-SA" sz="2200" dirty="0">
                <a:solidFill>
                  <a:schemeClr val="tx1"/>
                </a:solidFill>
                <a:cs typeface="B Zar" panose="00000400000000000000" pitchFamily="2" charset="-78"/>
              </a:rPr>
              <a:t>اين تبصره مي‌شوند، پايه‌هاي متعلقه از تاريخ </a:t>
            </a:r>
            <a:r>
              <a:rPr lang="fa-IR" sz="2200" dirty="0" smtClean="0">
                <a:solidFill>
                  <a:schemeClr val="tx1"/>
                </a:solidFill>
                <a:cs typeface="B Zar" panose="00000400000000000000" pitchFamily="2" charset="-78"/>
              </a:rPr>
              <a:t>92/2/1 </a:t>
            </a:r>
            <a:r>
              <a:rPr lang="ar-SA" sz="2200" dirty="0" smtClean="0">
                <a:solidFill>
                  <a:schemeClr val="tx1"/>
                </a:solidFill>
                <a:cs typeface="B Zar" panose="00000400000000000000" pitchFamily="2" charset="-78"/>
              </a:rPr>
              <a:t> </a:t>
            </a:r>
            <a:r>
              <a:rPr lang="ar-SA" sz="2200" dirty="0">
                <a:solidFill>
                  <a:schemeClr val="tx1"/>
                </a:solidFill>
                <a:cs typeface="B Zar" panose="00000400000000000000" pitchFamily="2" charset="-78"/>
              </a:rPr>
              <a:t>به آنان اعطاء مي‌گردد</a:t>
            </a:r>
            <a:r>
              <a:rPr lang="ar-SA" sz="2200" dirty="0" smtClean="0">
                <a:solidFill>
                  <a:schemeClr val="tx1"/>
                </a:solidFill>
                <a:cs typeface="B Zar" panose="00000400000000000000" pitchFamily="2" charset="-78"/>
              </a:rPr>
              <a:t>.</a:t>
            </a:r>
            <a:r>
              <a:rPr lang="fa-IR" sz="2200" dirty="0" smtClean="0">
                <a:solidFill>
                  <a:schemeClr val="tx1"/>
                </a:solidFill>
                <a:cs typeface="B Zar" panose="00000400000000000000" pitchFamily="2" charset="-78"/>
              </a:rPr>
              <a:t/>
            </a:r>
            <a:br>
              <a:rPr lang="fa-IR" sz="2200" dirty="0" smtClean="0">
                <a:solidFill>
                  <a:schemeClr val="tx1"/>
                </a:solidFill>
                <a:cs typeface="B Zar" panose="00000400000000000000" pitchFamily="2" charset="-78"/>
              </a:rPr>
            </a:br>
            <a:r>
              <a:rPr lang="ar-SA" sz="2200" dirty="0">
                <a:solidFill>
                  <a:schemeClr val="tx1"/>
                </a:solidFill>
                <a:cs typeface="B Zar" panose="00000400000000000000" pitchFamily="2" charset="-78"/>
              </a:rPr>
              <a:t>تبصره. به اعضاي غير هيات علمي که بدون استفاده از ماموريت آموزشي يا بورسيه موفق به اخذ مدرک تحصيلي </a:t>
            </a:r>
            <a:r>
              <a:rPr lang="en-US" sz="2200" dirty="0">
                <a:solidFill>
                  <a:schemeClr val="tx1"/>
                </a:solidFill>
                <a:cs typeface="B Zar" panose="00000400000000000000" pitchFamily="2" charset="-78"/>
              </a:rPr>
              <a:t>PH.D</a:t>
            </a:r>
            <a:r>
              <a:rPr lang="ar-SA" sz="2200" dirty="0">
                <a:solidFill>
                  <a:schemeClr val="tx1"/>
                </a:solidFill>
                <a:cs typeface="B Zar" panose="00000400000000000000" pitchFamily="2" charset="-78"/>
              </a:rPr>
              <a:t> دررشته هاي مرتبط ومورد نياز دانشگاه و يا دانشنامه دوره تخصصي پزشکي گرديده اند، پايه‌هاي موضوع اين ماده تعلق خواهد گرفت. </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r>
              <a:rPr lang="ar-SA" sz="2200" b="1" dirty="0">
                <a:solidFill>
                  <a:schemeClr val="tx1"/>
                </a:solidFill>
                <a:cs typeface="B Zar" panose="00000400000000000000" pitchFamily="2" charset="-78"/>
              </a:rPr>
              <a:t>ماده 25. </a:t>
            </a:r>
            <a:r>
              <a:rPr lang="ar-SA" sz="2200" dirty="0">
                <a:solidFill>
                  <a:schemeClr val="tx1"/>
                </a:solidFill>
                <a:cs typeface="B Zar" panose="00000400000000000000" pitchFamily="2" charset="-78"/>
              </a:rPr>
              <a:t>ترفيعات سالانه استحقاقي اعضاي هيأت علمي شاغل بعنوان مقامات سياسي موضوع رديف يک جدول تبصره 5 ماده 115 و رديف يک جدول تبصره 7 ماده 116 اين آيين نامه بدون حفظ رابطه آموزشي و در مورد شاغلين ساير سمت هاي اجرايي با حفظ رابطه آموزشي با دانشگاه متبوع اعطاء مي‌شود</a:t>
            </a:r>
            <a:r>
              <a:rPr lang="en-US" sz="2200" dirty="0">
                <a:solidFill>
                  <a:schemeClr val="tx1"/>
                </a:solidFill>
                <a:cs typeface="B Zar" panose="00000400000000000000" pitchFamily="2" charset="-78"/>
              </a:rPr>
              <a:t>.</a:t>
            </a:r>
            <a:br>
              <a:rPr lang="en-US" sz="2200" dirty="0">
                <a:solidFill>
                  <a:schemeClr val="tx1"/>
                </a:solidFill>
                <a:cs typeface="B Zar" panose="00000400000000000000" pitchFamily="2" charset="-78"/>
              </a:rPr>
            </a:br>
            <a:r>
              <a:rPr lang="ar-SA" sz="2200" b="1" dirty="0" smtClean="0">
                <a:solidFill>
                  <a:schemeClr val="tx1"/>
                </a:solidFill>
                <a:cs typeface="B Zar" panose="00000400000000000000" pitchFamily="2" charset="-78"/>
              </a:rPr>
              <a:t>ماده </a:t>
            </a:r>
            <a:r>
              <a:rPr lang="ar-SA" sz="2200" b="1" dirty="0">
                <a:solidFill>
                  <a:schemeClr val="tx1"/>
                </a:solidFill>
                <a:cs typeface="B Zar" panose="00000400000000000000" pitchFamily="2" charset="-78"/>
              </a:rPr>
              <a:t>27. </a:t>
            </a:r>
            <a:r>
              <a:rPr lang="ar-SA" sz="2200" dirty="0">
                <a:solidFill>
                  <a:schemeClr val="tx1"/>
                </a:solidFill>
                <a:cs typeface="B Zar" panose="00000400000000000000" pitchFamily="2" charset="-78"/>
              </a:rPr>
              <a:t>ترفيع سالانه برابر دستورالعمل </a:t>
            </a:r>
            <a:r>
              <a:rPr lang="ar-SA" sz="2200" dirty="0">
                <a:solidFill>
                  <a:schemeClr val="tx1"/>
                </a:solidFill>
                <a:cs typeface="B Zar" panose="00000400000000000000" pitchFamily="2" charset="-78"/>
                <a:hlinkClick r:id="rId2" action="ppaction://hlinkfile"/>
              </a:rPr>
              <a:t>(پیوست شماره4) </a:t>
            </a:r>
            <a:r>
              <a:rPr lang="ar-SA" sz="2200" dirty="0">
                <a:solidFill>
                  <a:schemeClr val="tx1"/>
                </a:solidFill>
                <a:cs typeface="B Zar" panose="00000400000000000000" pitchFamily="2" charset="-78"/>
              </a:rPr>
              <a:t>واصلاحات بعدی آن می باشد.</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endParaRPr lang="en-US" sz="2200" dirty="0">
              <a:solidFill>
                <a:schemeClr val="tx1"/>
              </a:solidFill>
              <a:cs typeface="B Zar" panose="00000400000000000000" pitchFamily="2" charset="-78"/>
            </a:endParaRPr>
          </a:p>
        </p:txBody>
      </p:sp>
    </p:spTree>
    <p:extLst>
      <p:ext uri="{BB962C8B-B14F-4D97-AF65-F5344CB8AC3E}">
        <p14:creationId xmlns:p14="http://schemas.microsoft.com/office/powerpoint/2010/main" val="3611565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624110"/>
            <a:ext cx="11900262" cy="5933444"/>
          </a:xfrm>
        </p:spPr>
        <p:txBody>
          <a:bodyPr>
            <a:normAutofit/>
          </a:bodyPr>
          <a:lstStyle/>
          <a:p>
            <a:pPr algn="r" rtl="1">
              <a:lnSpc>
                <a:spcPct val="150000"/>
              </a:lnSpc>
            </a:pPr>
            <a:r>
              <a:rPr lang="ar-SA" sz="2200" b="1" dirty="0">
                <a:solidFill>
                  <a:schemeClr val="tx1"/>
                </a:solidFill>
                <a:cs typeface="B Zar" panose="00000400000000000000" pitchFamily="2" charset="-78"/>
              </a:rPr>
              <a:t>ماده 28.</a:t>
            </a:r>
            <a:r>
              <a:rPr lang="ar-SA" sz="2200" dirty="0">
                <a:solidFill>
                  <a:schemeClr val="tx1"/>
                </a:solidFill>
                <a:cs typeface="B Zar" panose="00000400000000000000" pitchFamily="2" charset="-78"/>
              </a:rPr>
              <a:t> در صورت غيرقابل قبول بودن فعاليت عضو در طي سال يا عدم كسب امتياز لازم يا نبود حداقل ساعت كاركرد مقرر، با تصويب كميته منتخب، ترفيع ساليانه به وي تعلق نمي گيرد. اين پايه بعداً قابل احتساب نخواهد بود</a:t>
            </a:r>
            <a:r>
              <a:rPr lang="en-US" sz="2200" dirty="0">
                <a:solidFill>
                  <a:schemeClr val="tx1"/>
                </a:solidFill>
                <a:cs typeface="B Zar" panose="00000400000000000000" pitchFamily="2" charset="-78"/>
              </a:rPr>
              <a:t>.</a:t>
            </a:r>
            <a:br>
              <a:rPr lang="en-US" sz="2200" dirty="0">
                <a:solidFill>
                  <a:schemeClr val="tx1"/>
                </a:solidFill>
                <a:cs typeface="B Zar" panose="00000400000000000000" pitchFamily="2" charset="-78"/>
              </a:rPr>
            </a:br>
            <a:r>
              <a:rPr lang="ar-SA" sz="2200" b="1" dirty="0">
                <a:solidFill>
                  <a:schemeClr val="tx1"/>
                </a:solidFill>
                <a:cs typeface="B Zar" panose="00000400000000000000" pitchFamily="2" charset="-78"/>
              </a:rPr>
              <a:t>ماده 29.</a:t>
            </a:r>
            <a:r>
              <a:rPr lang="ar-SA" sz="2200" dirty="0">
                <a:solidFill>
                  <a:schemeClr val="tx1"/>
                </a:solidFill>
                <a:cs typeface="B Zar" panose="00000400000000000000" pitchFamily="2" charset="-78"/>
              </a:rPr>
              <a:t> ارتقاء مرتبه اعضاي هيأت علمي براساس  مصوبه 679 شوراي عالي انقلاب فرهنگي مورخ 14/10/ 1389 و ابلاغ‌هاي صادره وزارت بهداشت،درمان وآموزش پزشكي انجام خواهد </a:t>
            </a:r>
            <a:r>
              <a:rPr lang="ar-SA" sz="2200" dirty="0" smtClean="0">
                <a:solidFill>
                  <a:schemeClr val="tx1"/>
                </a:solidFill>
                <a:cs typeface="B Zar" panose="00000400000000000000" pitchFamily="2" charset="-78"/>
              </a:rPr>
              <a:t>بود</a:t>
            </a:r>
            <a:r>
              <a:rPr lang="fa-IR" sz="2200" dirty="0" smtClean="0">
                <a:solidFill>
                  <a:schemeClr val="tx1"/>
                </a:solidFill>
                <a:cs typeface="B Zar" panose="00000400000000000000" pitchFamily="2" charset="-78"/>
              </a:rPr>
              <a:t>.</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endParaRPr lang="en-US" sz="2200" dirty="0">
              <a:solidFill>
                <a:schemeClr val="tx1"/>
              </a:solidFill>
              <a:cs typeface="B Zar" panose="00000400000000000000" pitchFamily="2" charset="-78"/>
            </a:endParaRPr>
          </a:p>
        </p:txBody>
      </p:sp>
    </p:spTree>
    <p:extLst>
      <p:ext uri="{BB962C8B-B14F-4D97-AF65-F5344CB8AC3E}">
        <p14:creationId xmlns:p14="http://schemas.microsoft.com/office/powerpoint/2010/main" val="34286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588624" y="-2588623"/>
            <a:ext cx="6857999" cy="12035247"/>
          </a:xfrm>
          <a:prstGeom prst="rect">
            <a:avLst/>
          </a:prstGeom>
        </p:spPr>
      </p:pic>
      <p:sp>
        <p:nvSpPr>
          <p:cNvPr id="2" name="Title 1"/>
          <p:cNvSpPr>
            <a:spLocks noGrp="1"/>
          </p:cNvSpPr>
          <p:nvPr>
            <p:ph type="title"/>
          </p:nvPr>
        </p:nvSpPr>
        <p:spPr>
          <a:xfrm>
            <a:off x="2899954" y="4494557"/>
            <a:ext cx="6445650" cy="887340"/>
          </a:xfrm>
        </p:spPr>
        <p:txBody>
          <a:bodyPr>
            <a:normAutofit/>
          </a:bodyPr>
          <a:lstStyle/>
          <a:p>
            <a:pPr algn="ctr"/>
            <a:r>
              <a:rPr lang="fa-IR" dirty="0" smtClean="0">
                <a:solidFill>
                  <a:srgbClr val="00B050"/>
                </a:solidFill>
                <a:cs typeface="B Titr" panose="00000700000000000000" pitchFamily="2" charset="-78"/>
              </a:rPr>
              <a:t>نمونه صورتجلسه ترفیع پایه</a:t>
            </a:r>
            <a:endParaRPr lang="en-US" dirty="0">
              <a:solidFill>
                <a:srgbClr val="00B050"/>
              </a:solidFill>
              <a:cs typeface="B Titr" panose="00000700000000000000" pitchFamily="2" charset="-78"/>
            </a:endParaRPr>
          </a:p>
        </p:txBody>
      </p:sp>
    </p:spTree>
    <p:extLst>
      <p:ext uri="{BB962C8B-B14F-4D97-AF65-F5344CB8AC3E}">
        <p14:creationId xmlns:p14="http://schemas.microsoft.com/office/powerpoint/2010/main" val="713500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64112"/>
            <a:ext cx="12070976" cy="6370975"/>
          </a:xfrm>
          <a:prstGeom prst="rect">
            <a:avLst/>
          </a:prstGeom>
        </p:spPr>
        <p:txBody>
          <a:bodyPr wrap="square">
            <a:spAutoFit/>
          </a:bodyPr>
          <a:lstStyle/>
          <a:p>
            <a:pPr algn="ctr" rtl="1">
              <a:lnSpc>
                <a:spcPct val="150000"/>
              </a:lnSpc>
            </a:pPr>
            <a:r>
              <a:rPr lang="fa-IR" sz="3200" dirty="0" smtClean="0">
                <a:solidFill>
                  <a:srgbClr val="00B050"/>
                </a:solidFill>
                <a:latin typeface="Arial" panose="020B0604020202020204" pitchFamily="34" charset="0"/>
                <a:ea typeface="Times New Roman" panose="02020603050405020304" pitchFamily="18" charset="0"/>
                <a:cs typeface="B Titr" panose="00000700000000000000" pitchFamily="2" charset="-78"/>
              </a:rPr>
              <a:t>نکاتی درخصوص ترفیع پایه سالیانه</a:t>
            </a:r>
          </a:p>
          <a:p>
            <a:pPr algn="r" rtl="1">
              <a:lnSpc>
                <a:spcPct val="200000"/>
              </a:lnSpc>
            </a:pPr>
            <a:r>
              <a:rPr lang="fa-IR" dirty="0" smtClean="0">
                <a:latin typeface="Arial" panose="020B0604020202020204" pitchFamily="34" charset="0"/>
                <a:ea typeface="Times New Roman" panose="02020603050405020304" pitchFamily="18" charset="0"/>
                <a:cs typeface="B Titr" panose="00000700000000000000" pitchFamily="2" charset="-78"/>
              </a:rPr>
              <a:t>نکته </a:t>
            </a:r>
            <a:r>
              <a:rPr lang="fa-IR" dirty="0">
                <a:latin typeface="Arial" panose="020B0604020202020204" pitchFamily="34" charset="0"/>
                <a:ea typeface="Times New Roman" panose="02020603050405020304" pitchFamily="18" charset="0"/>
                <a:cs typeface="B Titr" panose="00000700000000000000" pitchFamily="2" charset="-78"/>
              </a:rPr>
              <a:t>1: </a:t>
            </a:r>
            <a:r>
              <a:rPr lang="fa-IR" dirty="0" smtClean="0">
                <a:latin typeface="Arial" panose="020B0604020202020204" pitchFamily="34" charset="0"/>
                <a:ea typeface="Times New Roman" panose="02020603050405020304" pitchFamily="18" charset="0"/>
                <a:cs typeface="B Titr" panose="00000700000000000000" pitchFamily="2" charset="-78"/>
              </a:rPr>
              <a:t>حتماً امتیاز مقاله </a:t>
            </a:r>
            <a:r>
              <a:rPr lang="fa-IR" dirty="0">
                <a:latin typeface="Arial" panose="020B0604020202020204" pitchFamily="34" charset="0"/>
                <a:ea typeface="Times New Roman" panose="02020603050405020304" pitchFamily="18" charset="0"/>
                <a:cs typeface="B Titr" panose="00000700000000000000" pitchFamily="2" charset="-78"/>
              </a:rPr>
              <a:t>در جدول فوق درج گردد.</a:t>
            </a:r>
            <a:endParaRPr lang="en-US" sz="1400" b="1" dirty="0">
              <a:latin typeface="Arial" panose="020B0604020202020204" pitchFamily="34" charset="0"/>
              <a:ea typeface="Times New Roman" panose="02020603050405020304" pitchFamily="18" charset="0"/>
            </a:endParaRPr>
          </a:p>
          <a:p>
            <a:pPr algn="r" rtl="1">
              <a:lnSpc>
                <a:spcPct val="200000"/>
              </a:lnSpc>
            </a:pPr>
            <a:r>
              <a:rPr lang="fa-IR" dirty="0">
                <a:latin typeface="Arial" panose="020B0604020202020204" pitchFamily="34" charset="0"/>
                <a:ea typeface="Times New Roman" panose="02020603050405020304" pitchFamily="18" charset="0"/>
                <a:cs typeface="B Titr" panose="00000700000000000000" pitchFamily="2" charset="-78"/>
              </a:rPr>
              <a:t>نکته 2: برای اعداد اعشاری از ممیز (/) استفاده نمایید و از نشانهای ویرگول ( ، ) یا نقطه ( . ) خودداری فرمایید.</a:t>
            </a:r>
            <a:endParaRPr lang="en-US" sz="1400" b="1" dirty="0">
              <a:latin typeface="Arial" panose="020B0604020202020204" pitchFamily="34" charset="0"/>
              <a:ea typeface="Times New Roman" panose="02020603050405020304" pitchFamily="18" charset="0"/>
            </a:endParaRPr>
          </a:p>
          <a:p>
            <a:pPr algn="r" rtl="1">
              <a:lnSpc>
                <a:spcPct val="200000"/>
              </a:lnSpc>
            </a:pPr>
            <a:r>
              <a:rPr lang="fa-IR" dirty="0">
                <a:latin typeface="Arial" panose="020B0604020202020204" pitchFamily="34" charset="0"/>
                <a:ea typeface="Times New Roman" panose="02020603050405020304" pitchFamily="18" charset="0"/>
                <a:cs typeface="B Titr" panose="00000700000000000000" pitchFamily="2" charset="-78"/>
              </a:rPr>
              <a:t>نکته 3 : تاریخ اعطای ترفیع پایه سالیانه مندرج در جدول فوق حتماً با تاریخ قید شده در گزارش سعاد مطابقت داشته باشد.</a:t>
            </a:r>
            <a:endParaRPr lang="en-US" sz="1400" b="1" dirty="0">
              <a:latin typeface="Arial" panose="020B0604020202020204" pitchFamily="34" charset="0"/>
              <a:ea typeface="Times New Roman" panose="02020603050405020304" pitchFamily="18" charset="0"/>
            </a:endParaRPr>
          </a:p>
          <a:p>
            <a:pPr algn="r" rtl="1">
              <a:lnSpc>
                <a:spcPct val="200000"/>
              </a:lnSpc>
            </a:pPr>
            <a:r>
              <a:rPr lang="fa-IR" dirty="0">
                <a:latin typeface="Arial" panose="020B0604020202020204" pitchFamily="34" charset="0"/>
                <a:ea typeface="Times New Roman" panose="02020603050405020304" pitchFamily="18" charset="0"/>
                <a:cs typeface="B Titr" panose="00000700000000000000" pitchFamily="2" charset="-78"/>
              </a:rPr>
              <a:t>نکته 4: </a:t>
            </a:r>
            <a:r>
              <a:rPr lang="fa-IR" dirty="0" smtClean="0">
                <a:latin typeface="Arial" panose="020B0604020202020204" pitchFamily="34" charset="0"/>
                <a:ea typeface="Times New Roman" panose="02020603050405020304" pitchFamily="18" charset="0"/>
                <a:cs typeface="B Titr" panose="00000700000000000000" pitchFamily="2" charset="-78"/>
              </a:rPr>
              <a:t>تاریخ استخدام عضو هیات علمی با تاریخ مندرج در گزارش سعاد مطابقت داشته باشد.</a:t>
            </a:r>
            <a:endParaRPr lang="en-US" dirty="0" smtClean="0">
              <a:latin typeface="Arial" panose="020B0604020202020204" pitchFamily="34" charset="0"/>
              <a:ea typeface="Times New Roman" panose="02020603050405020304" pitchFamily="18" charset="0"/>
              <a:cs typeface="B Titr" panose="00000700000000000000" pitchFamily="2" charset="-78"/>
            </a:endParaRPr>
          </a:p>
          <a:p>
            <a:pPr algn="r" rtl="1">
              <a:lnSpc>
                <a:spcPct val="200000"/>
              </a:lnSpc>
            </a:pPr>
            <a:r>
              <a:rPr lang="fa-IR" dirty="0">
                <a:latin typeface="Arial" panose="020B0604020202020204" pitchFamily="34" charset="0"/>
                <a:ea typeface="Times New Roman" panose="02020603050405020304" pitchFamily="18" charset="0"/>
                <a:cs typeface="B Titr" panose="00000700000000000000" pitchFamily="2" charset="-78"/>
              </a:rPr>
              <a:t>نکته </a:t>
            </a:r>
            <a:r>
              <a:rPr lang="fa-IR" dirty="0" smtClean="0">
                <a:latin typeface="Arial" panose="020B0604020202020204" pitchFamily="34" charset="0"/>
                <a:ea typeface="Times New Roman" panose="02020603050405020304" pitchFamily="18" charset="0"/>
                <a:cs typeface="B Titr" panose="00000700000000000000" pitchFamily="2" charset="-78"/>
              </a:rPr>
              <a:t>5: در </a:t>
            </a:r>
            <a:r>
              <a:rPr lang="fa-IR" dirty="0">
                <a:latin typeface="Arial" panose="020B0604020202020204" pitchFamily="34" charset="0"/>
                <a:ea typeface="Times New Roman" panose="02020603050405020304" pitchFamily="18" charset="0"/>
                <a:cs typeface="B Titr" panose="00000700000000000000" pitchFamily="2" charset="-78"/>
              </a:rPr>
              <a:t>صورتیکه واحد مربوطه با ترفیع پایه عضو هیات علمی مخالفت یا موافقت مشروط می نماید دلایل خود را در فرم گزارش سعاد قید نماید. </a:t>
            </a:r>
            <a:endParaRPr lang="fa-IR" dirty="0" smtClean="0">
              <a:latin typeface="Arial" panose="020B0604020202020204" pitchFamily="34" charset="0"/>
              <a:ea typeface="Times New Roman" panose="02020603050405020304" pitchFamily="18" charset="0"/>
              <a:cs typeface="B Titr" panose="00000700000000000000" pitchFamily="2" charset="-78"/>
            </a:endParaRPr>
          </a:p>
          <a:p>
            <a:pPr algn="r" rtl="1">
              <a:lnSpc>
                <a:spcPct val="200000"/>
              </a:lnSpc>
            </a:pPr>
            <a:r>
              <a:rPr lang="fa-IR" dirty="0">
                <a:latin typeface="Arial" panose="020B0604020202020204" pitchFamily="34" charset="0"/>
                <a:ea typeface="Times New Roman" panose="02020603050405020304" pitchFamily="18" charset="0"/>
                <a:cs typeface="B Titr" panose="00000700000000000000" pitchFamily="2" charset="-78"/>
              </a:rPr>
              <a:t>نکته</a:t>
            </a:r>
            <a:r>
              <a:rPr lang="fa-IR" dirty="0" smtClean="0">
                <a:latin typeface="Arial" panose="020B0604020202020204" pitchFamily="34" charset="0"/>
                <a:ea typeface="Times New Roman" panose="02020603050405020304" pitchFamily="18" charset="0"/>
                <a:cs typeface="B Titr" panose="00000700000000000000" pitchFamily="2" charset="-78"/>
              </a:rPr>
              <a:t> 6: </a:t>
            </a:r>
            <a:r>
              <a:rPr lang="fa-IR" dirty="0">
                <a:latin typeface="Arial" panose="020B0604020202020204" pitchFamily="34" charset="0"/>
                <a:ea typeface="Times New Roman" panose="02020603050405020304" pitchFamily="18" charset="0"/>
                <a:cs typeface="B Titr" panose="00000700000000000000" pitchFamily="2" charset="-78"/>
              </a:rPr>
              <a:t>در صورتیکه </a:t>
            </a:r>
            <a:r>
              <a:rPr lang="fa-IR" dirty="0" smtClean="0">
                <a:latin typeface="Arial" panose="020B0604020202020204" pitchFamily="34" charset="0"/>
                <a:ea typeface="Times New Roman" panose="02020603050405020304" pitchFamily="18" charset="0"/>
                <a:cs typeface="B Titr" panose="00000700000000000000" pitchFamily="2" charset="-78"/>
              </a:rPr>
              <a:t>عضو هیات علمی 3 سال متوالی یا 4 سال متناوب موفق به اخذ ترفیع پایه سالیانه نشود به عنوان رکود علمی به هیات ممیزه دانشگاه معرفی می گردد. (سال اول استخدام به عنوان رکود محسوب نمی شود . اجرای این بند شامل اعضای هیات علمی با درجه استادی نمی شود )</a:t>
            </a:r>
          </a:p>
          <a:p>
            <a:pPr algn="r" rtl="1">
              <a:lnSpc>
                <a:spcPct val="200000"/>
              </a:lnSpc>
            </a:pPr>
            <a:r>
              <a:rPr lang="fa-IR" dirty="0">
                <a:latin typeface="Arial" panose="020B0604020202020204" pitchFamily="34" charset="0"/>
                <a:ea typeface="Times New Roman" panose="02020603050405020304" pitchFamily="18" charset="0"/>
                <a:cs typeface="B Titr" panose="00000700000000000000" pitchFamily="2" charset="-78"/>
              </a:rPr>
              <a:t>نکته</a:t>
            </a:r>
            <a:r>
              <a:rPr lang="fa-IR" dirty="0" smtClean="0">
                <a:latin typeface="Arial" panose="020B0604020202020204" pitchFamily="34" charset="0"/>
                <a:ea typeface="Times New Roman" panose="02020603050405020304" pitchFamily="18" charset="0"/>
                <a:cs typeface="B Titr" panose="00000700000000000000" pitchFamily="2" charset="-78"/>
              </a:rPr>
              <a:t> 7: عضو هیات علمی در 3 سال اول خدمت جهت ترفیع پایه سالیانه پذیرش مقاله (اکسپت) کافی است  منوط به اینکه در سنوات بعد استفاده نشود.</a:t>
            </a:r>
          </a:p>
          <a:p>
            <a:pPr algn="r" rtl="1">
              <a:lnSpc>
                <a:spcPct val="200000"/>
              </a:lnSpc>
            </a:pPr>
            <a:r>
              <a:rPr lang="fa-IR" dirty="0" smtClean="0">
                <a:latin typeface="Arial" panose="020B0604020202020204" pitchFamily="34" charset="0"/>
                <a:ea typeface="Times New Roman" panose="02020603050405020304" pitchFamily="18" charset="0"/>
                <a:cs typeface="B Titr" panose="00000700000000000000" pitchFamily="2" charset="-78"/>
              </a:rPr>
              <a:t>نکته 8: امتیاز پژوهشی قابل ذخیره است و اجرای آن منوط به این است که ذخیره پژوهشی به میزان لازم امتیاز حاصل از چاپ مقاله باشد.</a:t>
            </a:r>
          </a:p>
          <a:p>
            <a:pPr algn="r" rtl="1">
              <a:lnSpc>
                <a:spcPct val="200000"/>
              </a:lnSpc>
            </a:pPr>
            <a:r>
              <a:rPr lang="fa-IR" dirty="0" smtClean="0">
                <a:latin typeface="Arial" panose="020B0604020202020204" pitchFamily="34" charset="0"/>
                <a:ea typeface="Times New Roman" panose="02020603050405020304" pitchFamily="18" charset="0"/>
                <a:cs typeface="B Titr" panose="00000700000000000000" pitchFamily="2" charset="-78"/>
              </a:rPr>
              <a:t>تذکر 9: گزارش سعاد به طور صحیح مطابق نمونه (به صورت افقی) پرینت گرفته شود.</a:t>
            </a:r>
            <a:endParaRPr lang="en-US" dirty="0">
              <a:latin typeface="Arial" panose="020B0604020202020204" pitchFamily="34"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407467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7003064"/>
          </a:xfrm>
          <a:prstGeom prst="rect">
            <a:avLst/>
          </a:prstGeom>
        </p:spPr>
      </p:pic>
    </p:spTree>
    <p:extLst>
      <p:ext uri="{BB962C8B-B14F-4D97-AF65-F5344CB8AC3E}">
        <p14:creationId xmlns:p14="http://schemas.microsoft.com/office/powerpoint/2010/main" val="2718304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09599" y="140785"/>
            <a:ext cx="8911687" cy="1280890"/>
          </a:xfrm>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566"/>
            <a:ext cx="12192001" cy="6911963"/>
          </a:xfrm>
          <a:prstGeom prst="rect">
            <a:avLst/>
          </a:prstGeom>
        </p:spPr>
      </p:pic>
    </p:spTree>
    <p:extLst>
      <p:ext uri="{BB962C8B-B14F-4D97-AF65-F5344CB8AC3E}">
        <p14:creationId xmlns:p14="http://schemas.microsoft.com/office/powerpoint/2010/main" val="3698851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7287" y="393895"/>
            <a:ext cx="11685228" cy="6464105"/>
          </a:xfrm>
        </p:spPr>
        <p:txBody>
          <a:bodyPr>
            <a:noAutofit/>
          </a:bodyPr>
          <a:lstStyle/>
          <a:p>
            <a:pPr algn="r" rtl="1">
              <a:lnSpc>
                <a:spcPct val="150000"/>
              </a:lnSpc>
            </a:pPr>
            <a:r>
              <a:rPr lang="en-US" sz="2400" dirty="0">
                <a:solidFill>
                  <a:srgbClr val="C0504D"/>
                </a:solidFill>
                <a:latin typeface="Traffic" panose="00000400000000000000" pitchFamily="2" charset="-78"/>
                <a:ea typeface="Calibri" panose="020F0502020204030204" pitchFamily="34" charset="0"/>
                <a:cs typeface="B Lotus" panose="00000400000000000000" pitchFamily="2" charset="-78"/>
              </a:rPr>
              <a:t/>
            </a:r>
            <a:br>
              <a:rPr lang="en-US" sz="2400" dirty="0">
                <a:solidFill>
                  <a:srgbClr val="C0504D"/>
                </a:solidFill>
                <a:latin typeface="Traffic" panose="00000400000000000000" pitchFamily="2" charset="-78"/>
                <a:ea typeface="Calibri" panose="020F0502020204030204" pitchFamily="34" charset="0"/>
                <a:cs typeface="B Lotus" panose="00000400000000000000" pitchFamily="2" charset="-78"/>
              </a:rPr>
            </a:br>
            <a:endParaRPr lang="en-US" sz="2400" dirty="0">
              <a:solidFill>
                <a:srgbClr val="C0504D"/>
              </a:solidFill>
              <a:latin typeface="Traffic" panose="00000400000000000000" pitchFamily="2" charset="-78"/>
              <a:ea typeface="Calibri" panose="020F0502020204030204" pitchFamily="34" charset="0"/>
              <a:cs typeface="B Lotus" panose="00000400000000000000" pitchFamily="2" charset="-78"/>
            </a:endParaRPr>
          </a:p>
        </p:txBody>
      </p:sp>
      <p:sp>
        <p:nvSpPr>
          <p:cNvPr id="3" name="Rectangle 2"/>
          <p:cNvSpPr/>
          <p:nvPr/>
        </p:nvSpPr>
        <p:spPr>
          <a:xfrm>
            <a:off x="267288" y="1005839"/>
            <a:ext cx="11450096" cy="325538"/>
          </a:xfrm>
          <a:prstGeom prst="rect">
            <a:avLst/>
          </a:prstGeom>
        </p:spPr>
        <p:txBody>
          <a:bodyPr wrap="square">
            <a:spAutoFit/>
          </a:bodyPr>
          <a:lstStyle/>
          <a:p>
            <a:pPr algn="r" rtl="1">
              <a:lnSpc>
                <a:spcPct val="115000"/>
              </a:lnSpc>
              <a:spcAft>
                <a:spcPts val="10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378823" y="511462"/>
            <a:ext cx="11573691" cy="5170646"/>
          </a:xfrm>
          <a:prstGeom prst="rect">
            <a:avLst/>
          </a:prstGeom>
        </p:spPr>
        <p:txBody>
          <a:bodyPr wrap="square">
            <a:spAutoFit/>
          </a:bodyPr>
          <a:lstStyle/>
          <a:p>
            <a:pPr algn="just" rtl="1">
              <a:lnSpc>
                <a:spcPct val="150000"/>
              </a:lnSpc>
            </a:pPr>
            <a:r>
              <a:rPr lang="fa-IR" sz="2300" b="1" dirty="0">
                <a:solidFill>
                  <a:srgbClr val="FF0000"/>
                </a:solidFill>
                <a:latin typeface="+mj-lt"/>
                <a:ea typeface="+mj-ea"/>
                <a:cs typeface="B Zar" panose="00000400000000000000" pitchFamily="2" charset="-78"/>
              </a:rPr>
              <a:t>ماده 32 : </a:t>
            </a:r>
            <a:r>
              <a:rPr lang="fa-IR" sz="2200" dirty="0" smtClean="0">
                <a:solidFill>
                  <a:srgbClr val="FF0000"/>
                </a:solidFill>
                <a:latin typeface="Calibri" panose="020F0502020204030204" pitchFamily="34" charset="0"/>
                <a:ea typeface="Calibri" panose="020F0502020204030204" pitchFamily="34" charset="0"/>
                <a:cs typeface="B Zar" panose="00000400000000000000" pitchFamily="2" charset="-78"/>
              </a:rPr>
              <a:t>دانشگاه می تواند  به منظور بالا بردن کفایت علمی و تخصصی اعضای هیات علمی به تعدادی از اعضای هیات علمی خود که دارای شرایظ ذیل می باشند، بورس بلند مدت و یا ماموریت آموزشی برای طی دوره های آموزشی و اخذ مدرک تحصیلی بالاتر یا جدید در داخل یا خارج از کشور در رشته ها و دانشگاههایی که مورد تائید و قبول دانشگاه باشد با رعایت ضوابط مربوطه اعطاء نماید. مدت اینگونه تحصیلات حداکثر 4 سال است. </a:t>
            </a:r>
            <a:r>
              <a:rPr lang="fa-IR" sz="2200" dirty="0">
                <a:solidFill>
                  <a:srgbClr val="FF0000"/>
                </a:solidFill>
                <a:latin typeface="Calibri" panose="020F0502020204030204" pitchFamily="34" charset="0"/>
                <a:ea typeface="Calibri" panose="020F0502020204030204" pitchFamily="34" charset="0"/>
                <a:cs typeface="B Zar" panose="00000400000000000000" pitchFamily="2" charset="-78"/>
                <a:hlinkClick r:id="rId2" action="ppaction://hlinkfile"/>
              </a:rPr>
              <a:t>( نامه شماره 175/د/99 مورخ 24/1/1399 ریاست وقت دانشگاه)</a:t>
            </a:r>
            <a:endParaRPr lang="en-US" sz="2200" dirty="0">
              <a:solidFill>
                <a:srgbClr val="FF0000"/>
              </a:solidFill>
              <a:latin typeface="Calibri" panose="020F0502020204030204" pitchFamily="34" charset="0"/>
              <a:ea typeface="Calibri" panose="020F0502020204030204" pitchFamily="34" charset="0"/>
              <a:cs typeface="B Zar" panose="00000400000000000000" pitchFamily="2" charset="-78"/>
            </a:endParaRPr>
          </a:p>
          <a:p>
            <a:pPr algn="just" rtl="1">
              <a:lnSpc>
                <a:spcPct val="150000"/>
              </a:lnSpc>
            </a:pPr>
            <a:endParaRPr lang="en-US" sz="2200" dirty="0" smtClean="0">
              <a:solidFill>
                <a:srgbClr val="FF0000"/>
              </a:solidFill>
              <a:latin typeface="Calibri" panose="020F0502020204030204" pitchFamily="34" charset="0"/>
              <a:ea typeface="Calibri" panose="020F0502020204030204" pitchFamily="34" charset="0"/>
              <a:cs typeface="B Zar" panose="00000400000000000000" pitchFamily="2" charset="-78"/>
            </a:endParaRPr>
          </a:p>
          <a:p>
            <a:pPr algn="just" rtl="1">
              <a:lnSpc>
                <a:spcPct val="150000"/>
              </a:lnSpc>
            </a:pPr>
            <a:r>
              <a:rPr lang="fa-IR" sz="2200" dirty="0" smtClean="0">
                <a:solidFill>
                  <a:srgbClr val="FF0000"/>
                </a:solidFill>
                <a:latin typeface="Calibri" panose="020F0502020204030204" pitchFamily="34" charset="0"/>
                <a:ea typeface="Calibri" panose="020F0502020204030204" pitchFamily="34" charset="0"/>
                <a:cs typeface="B Zar" panose="00000400000000000000" pitchFamily="2" charset="-78"/>
              </a:rPr>
              <a:t>الف</a:t>
            </a:r>
            <a:r>
              <a:rPr lang="fa-IR" sz="2200" dirty="0">
                <a:solidFill>
                  <a:srgbClr val="FF0000"/>
                </a:solidFill>
                <a:latin typeface="Calibri" panose="020F0502020204030204" pitchFamily="34" charset="0"/>
                <a:ea typeface="Calibri" panose="020F0502020204030204" pitchFamily="34" charset="0"/>
                <a:cs typeface="B Zar" panose="00000400000000000000" pitchFamily="2" charset="-78"/>
              </a:rPr>
              <a:t>: استخدام رسمی یا پیمانی دانشگاه علوم پزشکی ایران </a:t>
            </a:r>
            <a:endParaRPr lang="en-US" sz="2200" dirty="0">
              <a:solidFill>
                <a:srgbClr val="FF0000"/>
              </a:solidFill>
              <a:latin typeface="Calibri" panose="020F0502020204030204" pitchFamily="34" charset="0"/>
              <a:ea typeface="Calibri" panose="020F0502020204030204" pitchFamily="34" charset="0"/>
              <a:cs typeface="B Zar" panose="00000400000000000000" pitchFamily="2" charset="-78"/>
            </a:endParaRPr>
          </a:p>
          <a:p>
            <a:pPr algn="just" rtl="1">
              <a:lnSpc>
                <a:spcPct val="150000"/>
              </a:lnSpc>
            </a:pPr>
            <a:r>
              <a:rPr lang="fa-IR" sz="2200" dirty="0">
                <a:solidFill>
                  <a:srgbClr val="FF0000"/>
                </a:solidFill>
                <a:latin typeface="Calibri" panose="020F0502020204030204" pitchFamily="34" charset="0"/>
                <a:ea typeface="Calibri" panose="020F0502020204030204" pitchFamily="34" charset="0"/>
                <a:cs typeface="B Zar" panose="00000400000000000000" pitchFamily="2" charset="-78"/>
              </a:rPr>
              <a:t>ب: داشتن حداقل 4 سال سنوات خدمت تمام وقت در دانشگاه طبق آخرین حکم استخدامی ( برای مقاطع فوق تخصصی بالینی و فلوشیپ حداقل 2 سال )</a:t>
            </a:r>
            <a:endParaRPr lang="en-US" sz="2200" dirty="0">
              <a:solidFill>
                <a:srgbClr val="FF0000"/>
              </a:solidFill>
              <a:latin typeface="Calibri" panose="020F0502020204030204" pitchFamily="34" charset="0"/>
              <a:ea typeface="Calibri" panose="020F0502020204030204" pitchFamily="34" charset="0"/>
              <a:cs typeface="B Zar" panose="00000400000000000000" pitchFamily="2" charset="-78"/>
            </a:endParaRPr>
          </a:p>
          <a:p>
            <a:pPr algn="just" rtl="1">
              <a:lnSpc>
                <a:spcPct val="150000"/>
              </a:lnSpc>
            </a:pPr>
            <a:r>
              <a:rPr lang="fa-IR" sz="2200" dirty="0">
                <a:solidFill>
                  <a:srgbClr val="FF0000"/>
                </a:solidFill>
                <a:latin typeface="Calibri" panose="020F0502020204030204" pitchFamily="34" charset="0"/>
                <a:ea typeface="Calibri" panose="020F0502020204030204" pitchFamily="34" charset="0"/>
                <a:cs typeface="B Zar" panose="00000400000000000000" pitchFamily="2" charset="-78"/>
              </a:rPr>
              <a:t>پ: حداقل سنوات باقیمانده از خدمت در بدو شروع به میزان 3 برابر مدت تحصیل </a:t>
            </a:r>
            <a:endParaRPr lang="en-US" sz="2200" dirty="0">
              <a:solidFill>
                <a:srgbClr val="FF0000"/>
              </a:solidFill>
              <a:latin typeface="Calibri" panose="020F0502020204030204" pitchFamily="34" charset="0"/>
              <a:ea typeface="Calibri" panose="020F0502020204030204" pitchFamily="34" charset="0"/>
              <a:cs typeface="B Zar" panose="00000400000000000000" pitchFamily="2" charset="-78"/>
            </a:endParaRPr>
          </a:p>
          <a:p>
            <a:pPr algn="just" rtl="1">
              <a:lnSpc>
                <a:spcPct val="150000"/>
              </a:lnSpc>
            </a:pPr>
            <a:r>
              <a:rPr lang="fa-IR" sz="2200" dirty="0">
                <a:solidFill>
                  <a:srgbClr val="FF0000"/>
                </a:solidFill>
                <a:latin typeface="Calibri" panose="020F0502020204030204" pitchFamily="34" charset="0"/>
                <a:ea typeface="Calibri" panose="020F0502020204030204" pitchFamily="34" charset="0"/>
                <a:cs typeface="B Zar" panose="00000400000000000000" pitchFamily="2" charset="-78"/>
              </a:rPr>
              <a:t>ت: موافقت رسمی گروه و دانشکده محل خدمت ( در مراکز تحقیقاتی موافقت رئیس مرکز تحقیقات ) </a:t>
            </a:r>
            <a:endParaRPr lang="en-US" sz="2200" dirty="0">
              <a:solidFill>
                <a:srgbClr val="FF0000"/>
              </a:solidFill>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4199065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535"/>
            <a:ext cx="11952513" cy="5985696"/>
          </a:xfrm>
        </p:spPr>
        <p:txBody>
          <a:bodyPr>
            <a:normAutofit/>
          </a:bodyPr>
          <a:lstStyle/>
          <a:p>
            <a:pPr algn="r" rtl="1">
              <a:lnSpc>
                <a:spcPct val="150000"/>
              </a:lnSpc>
            </a:pPr>
            <a:r>
              <a:rPr lang="ar-SA" sz="2600" b="1" dirty="0" smtClean="0">
                <a:solidFill>
                  <a:srgbClr val="FF0000"/>
                </a:solidFill>
                <a:cs typeface="B Zar" panose="00000400000000000000" pitchFamily="2" charset="-78"/>
              </a:rPr>
              <a:t>تبصره </a:t>
            </a:r>
            <a:r>
              <a:rPr lang="ar-SA" sz="2600" b="1" dirty="0">
                <a:solidFill>
                  <a:srgbClr val="FF0000"/>
                </a:solidFill>
                <a:cs typeface="B Zar" panose="00000400000000000000" pitchFamily="2" charset="-78"/>
              </a:rPr>
              <a:t>1 : </a:t>
            </a:r>
            <a:r>
              <a:rPr lang="ar-SA" sz="2400" dirty="0">
                <a:solidFill>
                  <a:srgbClr val="FF0000"/>
                </a:solidFill>
                <a:cs typeface="B Zar" panose="00000400000000000000" pitchFamily="2" charset="-78"/>
              </a:rPr>
              <a:t>در صورت داشتن هریک از موارد ذیل و پس از تائید شورای فناوری دانشگاه، مدت زمان ذکر شده در بند (ب ) تا نصف تقلیل می یابد :</a:t>
            </a:r>
            <a:r>
              <a:rPr lang="en-US" sz="2400" dirty="0">
                <a:solidFill>
                  <a:srgbClr val="FF0000"/>
                </a:solidFill>
                <a:cs typeface="B Zar" panose="00000400000000000000" pitchFamily="2" charset="-78"/>
              </a:rPr>
              <a:t/>
            </a:r>
            <a:br>
              <a:rPr lang="en-US" sz="2400" dirty="0">
                <a:solidFill>
                  <a:srgbClr val="FF0000"/>
                </a:solidFill>
                <a:cs typeface="B Zar" panose="00000400000000000000" pitchFamily="2" charset="-78"/>
              </a:rPr>
            </a:br>
            <a:r>
              <a:rPr lang="ar-SA" sz="2400" dirty="0">
                <a:solidFill>
                  <a:srgbClr val="FF0000"/>
                </a:solidFill>
                <a:cs typeface="B Zar" panose="00000400000000000000" pitchFamily="2" charset="-78"/>
              </a:rPr>
              <a:t>مالک طرح صنعتی و نیمه صنعتی مورد تائید سازمان پژوهش های علمی و صنعتی ایران و یا وزارت متبوع</a:t>
            </a:r>
            <a:r>
              <a:rPr lang="en-US" sz="2400" dirty="0">
                <a:solidFill>
                  <a:srgbClr val="FF0000"/>
                </a:solidFill>
                <a:cs typeface="B Zar" panose="00000400000000000000" pitchFamily="2" charset="-78"/>
              </a:rPr>
              <a:t/>
            </a:r>
            <a:br>
              <a:rPr lang="en-US" sz="2400" dirty="0">
                <a:solidFill>
                  <a:srgbClr val="FF0000"/>
                </a:solidFill>
                <a:cs typeface="B Zar" panose="00000400000000000000" pitchFamily="2" charset="-78"/>
              </a:rPr>
            </a:br>
            <a:r>
              <a:rPr lang="ar-SA" sz="2400" dirty="0">
                <a:solidFill>
                  <a:srgbClr val="FF0000"/>
                </a:solidFill>
                <a:cs typeface="B Zar" panose="00000400000000000000" pitchFamily="2" charset="-78"/>
              </a:rPr>
              <a:t>ثبت اختراع داخلی یا خارجی دارای گواهینامه علمی از سازمان های ذی صلاح غذا و دارو</a:t>
            </a:r>
            <a:r>
              <a:rPr lang="en-US" sz="2400" dirty="0">
                <a:solidFill>
                  <a:srgbClr val="FF0000"/>
                </a:solidFill>
                <a:cs typeface="B Zar" panose="00000400000000000000" pitchFamily="2" charset="-78"/>
              </a:rPr>
              <a:t/>
            </a:r>
            <a:br>
              <a:rPr lang="en-US" sz="2400" dirty="0">
                <a:solidFill>
                  <a:srgbClr val="FF0000"/>
                </a:solidFill>
                <a:cs typeface="B Zar" panose="00000400000000000000" pitchFamily="2" charset="-78"/>
              </a:rPr>
            </a:br>
            <a:r>
              <a:rPr lang="ar-SA" sz="2400" dirty="0">
                <a:solidFill>
                  <a:srgbClr val="FF0000"/>
                </a:solidFill>
                <a:cs typeface="B Zar" panose="00000400000000000000" pitchFamily="2" charset="-78"/>
              </a:rPr>
              <a:t>ثبت اختراع داخلی یا خارجی منجر به تولید محصول</a:t>
            </a:r>
            <a:r>
              <a:rPr lang="en-US" sz="2400" dirty="0">
                <a:solidFill>
                  <a:srgbClr val="FF0000"/>
                </a:solidFill>
                <a:cs typeface="B Zar" panose="00000400000000000000" pitchFamily="2" charset="-78"/>
              </a:rPr>
              <a:t/>
            </a:r>
            <a:br>
              <a:rPr lang="en-US" sz="2400" dirty="0">
                <a:solidFill>
                  <a:srgbClr val="FF0000"/>
                </a:solidFill>
                <a:cs typeface="B Zar" panose="00000400000000000000" pitchFamily="2" charset="-78"/>
              </a:rPr>
            </a:br>
            <a:r>
              <a:rPr lang="ar-SA" sz="2400" dirty="0">
                <a:solidFill>
                  <a:srgbClr val="FF0000"/>
                </a:solidFill>
                <a:cs typeface="B Zar" panose="00000400000000000000" pitchFamily="2" charset="-78"/>
              </a:rPr>
              <a:t>داشتن محصولات دانش بنیان مورد تائید مراجع ذی صلاح در وزارت متبوع و یا صندوق شکوفایی ریاست جمهوری </a:t>
            </a:r>
            <a:r>
              <a:rPr lang="en-US" sz="2400" dirty="0">
                <a:solidFill>
                  <a:srgbClr val="FF0000"/>
                </a:solidFill>
                <a:cs typeface="B Zar" panose="00000400000000000000" pitchFamily="2" charset="-78"/>
              </a:rPr>
              <a:t/>
            </a:r>
            <a:br>
              <a:rPr lang="en-US" sz="2400" dirty="0">
                <a:solidFill>
                  <a:srgbClr val="FF0000"/>
                </a:solidFill>
                <a:cs typeface="B Zar" panose="00000400000000000000" pitchFamily="2" charset="-78"/>
              </a:rPr>
            </a:br>
            <a:r>
              <a:rPr lang="ar-SA" sz="2400" dirty="0">
                <a:solidFill>
                  <a:srgbClr val="FF0000"/>
                </a:solidFill>
                <a:cs typeface="B Zar" panose="00000400000000000000" pitchFamily="2" charset="-78"/>
              </a:rPr>
              <a:t>قابل ذکر است میزان کاهش سنوات این تبصره با رعایت مصادیق مذکور به عهده شورای آموزشی دانشگاه است</a:t>
            </a:r>
            <a:r>
              <a:rPr lang="ar-SA" sz="2400" dirty="0" smtClean="0">
                <a:solidFill>
                  <a:srgbClr val="FF0000"/>
                </a:solidFill>
                <a:cs typeface="B Zar" panose="00000400000000000000" pitchFamily="2" charset="-78"/>
              </a:rPr>
              <a:t>.</a:t>
            </a:r>
            <a:r>
              <a:rPr lang="fa-IR" sz="2400" dirty="0" smtClean="0">
                <a:solidFill>
                  <a:srgbClr val="FF0000"/>
                </a:solidFill>
                <a:cs typeface="B Zar" panose="00000400000000000000" pitchFamily="2" charset="-78"/>
              </a:rPr>
              <a:t> </a:t>
            </a:r>
            <a:r>
              <a:rPr lang="fa-IR" sz="2400" dirty="0" smtClean="0">
                <a:solidFill>
                  <a:srgbClr val="FF0000"/>
                </a:solidFill>
                <a:cs typeface="B Zar" panose="00000400000000000000" pitchFamily="2" charset="-78"/>
                <a:hlinkClick r:id="rId2" action="ppaction://hlinkfile"/>
              </a:rPr>
              <a:t>(نامه شماره </a:t>
            </a:r>
            <a:r>
              <a:rPr lang="ar-SA" sz="2400" dirty="0" smtClean="0">
                <a:solidFill>
                  <a:srgbClr val="FF0000"/>
                </a:solidFill>
                <a:cs typeface="B Zar" panose="00000400000000000000" pitchFamily="2" charset="-78"/>
                <a:hlinkClick r:id="rId2" action="ppaction://hlinkfile"/>
              </a:rPr>
              <a:t> </a:t>
            </a:r>
            <a:r>
              <a:rPr lang="fa-IR" sz="2400" dirty="0" smtClean="0">
                <a:solidFill>
                  <a:srgbClr val="FF0000"/>
                </a:solidFill>
                <a:cs typeface="B Zar" panose="00000400000000000000" pitchFamily="2" charset="-78"/>
                <a:hlinkClick r:id="rId2" action="ppaction://hlinkfile"/>
              </a:rPr>
              <a:t>100/646/د/99  </a:t>
            </a:r>
            <a:r>
              <a:rPr lang="fa-IR" sz="2400" dirty="0">
                <a:solidFill>
                  <a:srgbClr val="FF0000"/>
                </a:solidFill>
                <a:cs typeface="B Zar" panose="00000400000000000000" pitchFamily="2" charset="-78"/>
                <a:hlinkClick r:id="rId2" action="ppaction://hlinkfile"/>
              </a:rPr>
              <a:t>مورخ </a:t>
            </a:r>
            <a:r>
              <a:rPr lang="fa-IR" sz="2400" dirty="0" smtClean="0">
                <a:solidFill>
                  <a:srgbClr val="FF0000"/>
                </a:solidFill>
                <a:cs typeface="B Zar" panose="00000400000000000000" pitchFamily="2" charset="-78"/>
                <a:hlinkClick r:id="rId2" action="ppaction://hlinkfile"/>
              </a:rPr>
              <a:t>99/2/7 )</a:t>
            </a:r>
            <a:r>
              <a:rPr lang="fa-IR" sz="2400" dirty="0" smtClean="0">
                <a:solidFill>
                  <a:srgbClr val="FF0000"/>
                </a:solidFill>
                <a:cs typeface="B Zar" panose="00000400000000000000" pitchFamily="2" charset="-78"/>
              </a:rPr>
              <a:t> </a:t>
            </a:r>
            <a:r>
              <a:rPr lang="fa-IR" sz="2400" dirty="0" smtClean="0">
                <a:solidFill>
                  <a:srgbClr val="FF0000"/>
                </a:solidFill>
                <a:cs typeface="B Zar" panose="00000400000000000000" pitchFamily="2" charset="-78"/>
                <a:hlinkClick r:id="rId3" action="ppaction://hlinkfile"/>
              </a:rPr>
              <a:t>(پیوستهای نامه)</a:t>
            </a:r>
            <a:r>
              <a:rPr lang="en-US" sz="2400" dirty="0">
                <a:solidFill>
                  <a:srgbClr val="FF0000"/>
                </a:solidFill>
                <a:cs typeface="B Zar" panose="00000400000000000000" pitchFamily="2" charset="-78"/>
              </a:rPr>
              <a:t/>
            </a:r>
            <a:br>
              <a:rPr lang="en-US" sz="2400" dirty="0">
                <a:solidFill>
                  <a:srgbClr val="FF0000"/>
                </a:solidFill>
                <a:cs typeface="B Zar" panose="00000400000000000000" pitchFamily="2" charset="-78"/>
              </a:rPr>
            </a:br>
            <a:endParaRPr lang="en-US" sz="2200" dirty="0">
              <a:solidFill>
                <a:srgbClr val="FF0000"/>
              </a:solidFill>
              <a:cs typeface="B Zar" panose="00000400000000000000" pitchFamily="2" charset="-78"/>
            </a:endParaRPr>
          </a:p>
        </p:txBody>
      </p:sp>
    </p:spTree>
    <p:extLst>
      <p:ext uri="{BB962C8B-B14F-4D97-AF65-F5344CB8AC3E}">
        <p14:creationId xmlns:p14="http://schemas.microsoft.com/office/powerpoint/2010/main" val="2530025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480421"/>
            <a:ext cx="11795759" cy="6416770"/>
          </a:xfrm>
        </p:spPr>
        <p:txBody>
          <a:bodyPr>
            <a:normAutofit/>
          </a:bodyPr>
          <a:lstStyle/>
          <a:p>
            <a:pPr algn="r" rtl="1">
              <a:lnSpc>
                <a:spcPct val="150000"/>
              </a:lnSpc>
            </a:pPr>
            <a:r>
              <a:rPr lang="en-US" sz="2400" dirty="0">
                <a:solidFill>
                  <a:srgbClr val="FF0000"/>
                </a:solidFill>
                <a:cs typeface="B Zar" panose="00000400000000000000" pitchFamily="2" charset="-78"/>
              </a:rPr>
              <a:t/>
            </a:r>
            <a:br>
              <a:rPr lang="en-US" sz="2400" dirty="0">
                <a:solidFill>
                  <a:srgbClr val="FF0000"/>
                </a:solidFill>
                <a:cs typeface="B Zar" panose="00000400000000000000" pitchFamily="2" charset="-78"/>
              </a:rPr>
            </a:br>
            <a:r>
              <a:rPr lang="ar-SA" sz="2600" b="1" dirty="0">
                <a:solidFill>
                  <a:srgbClr val="FF0000"/>
                </a:solidFill>
                <a:cs typeface="B Zar" panose="00000400000000000000" pitchFamily="2" charset="-78"/>
              </a:rPr>
              <a:t>تبصره 2 : </a:t>
            </a:r>
            <a:r>
              <a:rPr lang="ar-SA" sz="2400" dirty="0">
                <a:solidFill>
                  <a:srgbClr val="FF0000"/>
                </a:solidFill>
                <a:cs typeface="B Zar" panose="00000400000000000000" pitchFamily="2" charset="-78"/>
              </a:rPr>
              <a:t>اعطای ماموریت آموزشی به اعضای هیات علمی جانباز و فرزندان </a:t>
            </a:r>
            <a:r>
              <a:rPr lang="ar-SA" sz="2400" dirty="0" smtClean="0">
                <a:solidFill>
                  <a:srgbClr val="FF0000"/>
                </a:solidFill>
                <a:cs typeface="B Zar" panose="00000400000000000000" pitchFamily="2" charset="-78"/>
              </a:rPr>
              <a:t>شهدا </a:t>
            </a:r>
            <a:r>
              <a:rPr lang="ar-SA" sz="2400" dirty="0">
                <a:solidFill>
                  <a:srgbClr val="FF0000"/>
                </a:solidFill>
                <a:cs typeface="B Zar" panose="00000400000000000000" pitchFamily="2" charset="-78"/>
              </a:rPr>
              <a:t>بر اساس بند (ه ) ماده 44 قانون </a:t>
            </a:r>
            <a:r>
              <a:rPr lang="ar-SA" sz="2400" dirty="0" smtClean="0">
                <a:solidFill>
                  <a:srgbClr val="FF0000"/>
                </a:solidFill>
                <a:cs typeface="B Zar" panose="00000400000000000000" pitchFamily="2" charset="-78"/>
              </a:rPr>
              <a:t>ایثارگران</a:t>
            </a:r>
            <a:r>
              <a:rPr lang="fa-IR" sz="2400" dirty="0" smtClean="0">
                <a:solidFill>
                  <a:srgbClr val="FF0000"/>
                </a:solidFill>
                <a:cs typeface="B Zar" panose="00000400000000000000" pitchFamily="2" charset="-78"/>
              </a:rPr>
              <a:t> </a:t>
            </a:r>
            <a:r>
              <a:rPr lang="ar-SA" sz="2400" dirty="0" smtClean="0">
                <a:solidFill>
                  <a:srgbClr val="FF0000"/>
                </a:solidFill>
                <a:cs typeface="B Zar" panose="00000400000000000000" pitchFamily="2" charset="-78"/>
              </a:rPr>
              <a:t>خواهد بود</a:t>
            </a:r>
            <a:r>
              <a:rPr lang="fa-IR" sz="2400" dirty="0" smtClean="0">
                <a:solidFill>
                  <a:srgbClr val="FF0000"/>
                </a:solidFill>
                <a:cs typeface="B Zar" panose="00000400000000000000" pitchFamily="2" charset="-78"/>
              </a:rPr>
              <a:t>. </a:t>
            </a:r>
            <a:r>
              <a:rPr lang="ar-SA" sz="2400" dirty="0" smtClean="0">
                <a:solidFill>
                  <a:srgbClr val="FF0000"/>
                </a:solidFill>
                <a:cs typeface="B Zar" panose="00000400000000000000" pitchFamily="2" charset="-78"/>
                <a:hlinkClick r:id="rId2" action="ppaction://hlinkfile"/>
              </a:rPr>
              <a:t>(پیوست </a:t>
            </a:r>
            <a:r>
              <a:rPr lang="ar-SA" sz="2400" dirty="0">
                <a:solidFill>
                  <a:srgbClr val="FF0000"/>
                </a:solidFill>
                <a:cs typeface="B Zar" panose="00000400000000000000" pitchFamily="2" charset="-78"/>
                <a:hlinkClick r:id="rId2" action="ppaction://hlinkfile"/>
              </a:rPr>
              <a:t>شماره </a:t>
            </a:r>
            <a:r>
              <a:rPr lang="ar-SA" sz="2400" dirty="0" smtClean="0">
                <a:solidFill>
                  <a:srgbClr val="FF0000"/>
                </a:solidFill>
                <a:cs typeface="B Zar" panose="00000400000000000000" pitchFamily="2" charset="-78"/>
                <a:hlinkClick r:id="rId2" action="ppaction://hlinkfile"/>
              </a:rPr>
              <a:t>1)</a:t>
            </a:r>
            <a:r>
              <a:rPr lang="fa-IR" sz="2400" dirty="0" smtClean="0">
                <a:solidFill>
                  <a:srgbClr val="FF0000"/>
                </a:solidFill>
                <a:cs typeface="B Zar" panose="00000400000000000000" pitchFamily="2" charset="-78"/>
              </a:rPr>
              <a:t/>
            </a:r>
            <a:br>
              <a:rPr lang="fa-IR" sz="2400" dirty="0" smtClean="0">
                <a:solidFill>
                  <a:srgbClr val="FF0000"/>
                </a:solidFill>
                <a:cs typeface="B Zar" panose="00000400000000000000" pitchFamily="2" charset="-78"/>
              </a:rPr>
            </a:br>
            <a:r>
              <a:rPr lang="en-US" sz="2400" dirty="0">
                <a:solidFill>
                  <a:srgbClr val="FF0000"/>
                </a:solidFill>
                <a:cs typeface="B Zar" panose="00000400000000000000" pitchFamily="2" charset="-78"/>
              </a:rPr>
              <a:t/>
            </a:r>
            <a:br>
              <a:rPr lang="en-US" sz="2400" dirty="0">
                <a:solidFill>
                  <a:srgbClr val="FF0000"/>
                </a:solidFill>
                <a:cs typeface="B Zar" panose="00000400000000000000" pitchFamily="2" charset="-78"/>
              </a:rPr>
            </a:br>
            <a:r>
              <a:rPr lang="ar-SA" sz="2600" b="1" dirty="0">
                <a:solidFill>
                  <a:srgbClr val="FF0000"/>
                </a:solidFill>
                <a:cs typeface="B Zar" panose="00000400000000000000" pitchFamily="2" charset="-78"/>
              </a:rPr>
              <a:t>تبصره 3 : </a:t>
            </a:r>
            <a:r>
              <a:rPr lang="ar-SA" sz="2400" dirty="0">
                <a:solidFill>
                  <a:srgbClr val="FF0000"/>
                </a:solidFill>
                <a:cs typeface="B Zar" panose="00000400000000000000" pitchFamily="2" charset="-78"/>
              </a:rPr>
              <a:t>دانشگاه در فواصل معین در مورد پیشرفت علمی اعضای هیات علمی که به بورس و ماموریت آموزشی اعزام می شوند از دانشگاه ها و موسسات علمی محل مطالعه اطلاعات لازم را کسب خواهد نمود و در صورتی که بر مبنای گزارش های واصله معلوم شود که عضو قادر به پیشرفت در رشته مورد مطالعه نیست، حکم ماموریت وی پس از تصویب شورای بورس توسط رئیس دانشگاه لغو خواهد شد . </a:t>
            </a:r>
            <a:r>
              <a:rPr lang="en-US" sz="2200" dirty="0">
                <a:solidFill>
                  <a:srgbClr val="FF0000"/>
                </a:solidFill>
                <a:cs typeface="B Zar" panose="00000400000000000000" pitchFamily="2" charset="-78"/>
                <a:hlinkClick r:id="rId3" action="ppaction://hlinkfile"/>
              </a:rPr>
              <a:t/>
            </a:r>
            <a:br>
              <a:rPr lang="en-US" sz="2200" dirty="0">
                <a:solidFill>
                  <a:srgbClr val="FF0000"/>
                </a:solidFill>
                <a:cs typeface="B Zar" panose="00000400000000000000" pitchFamily="2" charset="-78"/>
                <a:hlinkClick r:id="rId3" action="ppaction://hlinkfile"/>
              </a:rPr>
            </a:br>
            <a:endParaRPr lang="en-US" sz="2200" dirty="0">
              <a:solidFill>
                <a:srgbClr val="FF0000"/>
              </a:solidFill>
              <a:cs typeface="B Zar" panose="00000400000000000000" pitchFamily="2" charset="-78"/>
            </a:endParaRPr>
          </a:p>
        </p:txBody>
      </p:sp>
    </p:spTree>
    <p:extLst>
      <p:ext uri="{BB962C8B-B14F-4D97-AF65-F5344CB8AC3E}">
        <p14:creationId xmlns:p14="http://schemas.microsoft.com/office/powerpoint/2010/main" val="3701050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726389"/>
            <a:ext cx="8911687" cy="1280890"/>
          </a:xfrm>
        </p:spPr>
        <p:txBody>
          <a:bodyPr>
            <a:noAutofit/>
          </a:bodyPr>
          <a:lstStyle/>
          <a:p>
            <a:pPr algn="ctr">
              <a:lnSpc>
                <a:spcPct val="250000"/>
              </a:lnSpc>
            </a:pPr>
            <a:r>
              <a:rPr lang="fa-IR" sz="4000" dirty="0" smtClean="0">
                <a:solidFill>
                  <a:schemeClr val="tx1"/>
                </a:solidFill>
                <a:cs typeface="B Titr" panose="00000700000000000000" pitchFamily="2" charset="-78"/>
              </a:rPr>
              <a:t/>
            </a:r>
            <a:br>
              <a:rPr lang="fa-IR" sz="4000" dirty="0" smtClean="0">
                <a:solidFill>
                  <a:schemeClr val="tx1"/>
                </a:solidFill>
                <a:cs typeface="B Titr" panose="00000700000000000000" pitchFamily="2" charset="-78"/>
              </a:rPr>
            </a:br>
            <a:r>
              <a:rPr lang="fa-IR" sz="4000" dirty="0" smtClean="0">
                <a:solidFill>
                  <a:schemeClr val="tx1"/>
                </a:solidFill>
                <a:cs typeface="B Titr" panose="00000700000000000000" pitchFamily="2" charset="-78"/>
              </a:rPr>
              <a:t>کارگاه آموزشی:</a:t>
            </a:r>
            <a:br>
              <a:rPr lang="fa-IR" sz="4000" dirty="0" smtClean="0">
                <a:solidFill>
                  <a:schemeClr val="tx1"/>
                </a:solidFill>
                <a:cs typeface="B Titr" panose="00000700000000000000" pitchFamily="2" charset="-78"/>
              </a:rPr>
            </a:br>
            <a:r>
              <a:rPr lang="fa-IR" sz="4000" dirty="0" smtClean="0">
                <a:solidFill>
                  <a:schemeClr val="tx1"/>
                </a:solidFill>
                <a:cs typeface="B Titr" panose="00000700000000000000" pitchFamily="2" charset="-78"/>
              </a:rPr>
              <a:t>توانمندسازی </a:t>
            </a:r>
            <a:r>
              <a:rPr lang="fa-IR" sz="4000" dirty="0">
                <a:solidFill>
                  <a:schemeClr val="tx1"/>
                </a:solidFill>
                <a:cs typeface="B Titr" panose="00000700000000000000" pitchFamily="2" charset="-78"/>
              </a:rPr>
              <a:t>کارکنان کارگزینی و کارشناسان ترفیع پایه اعضای هیات علمی</a:t>
            </a:r>
            <a:r>
              <a:rPr lang="en-US" sz="4000" dirty="0">
                <a:solidFill>
                  <a:schemeClr val="tx1"/>
                </a:solidFill>
                <a:cs typeface="B Titr" panose="00000700000000000000" pitchFamily="2" charset="-78"/>
              </a:rPr>
              <a:t/>
            </a:r>
            <a:br>
              <a:rPr lang="en-US" sz="4000" dirty="0">
                <a:solidFill>
                  <a:schemeClr val="tx1"/>
                </a:solidFill>
                <a:cs typeface="B Titr" panose="00000700000000000000" pitchFamily="2" charset="-78"/>
              </a:rPr>
            </a:br>
            <a:endParaRPr lang="en-US" sz="4000" dirty="0">
              <a:solidFill>
                <a:schemeClr val="tx1"/>
              </a:solidFill>
              <a:cs typeface="B Titr" panose="00000700000000000000" pitchFamily="2" charset="-78"/>
            </a:endParaRPr>
          </a:p>
        </p:txBody>
      </p:sp>
    </p:spTree>
    <p:extLst>
      <p:ext uri="{BB962C8B-B14F-4D97-AF65-F5344CB8AC3E}">
        <p14:creationId xmlns:p14="http://schemas.microsoft.com/office/powerpoint/2010/main" val="1676352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624109"/>
            <a:ext cx="11504612" cy="5920382"/>
          </a:xfrm>
        </p:spPr>
        <p:txBody>
          <a:bodyPr>
            <a:normAutofit/>
          </a:bodyPr>
          <a:lstStyle/>
          <a:p>
            <a:pPr algn="r" rtl="1">
              <a:lnSpc>
                <a:spcPct val="150000"/>
              </a:lnSpc>
            </a:pPr>
            <a:r>
              <a:rPr lang="en-US" sz="2200" dirty="0">
                <a:solidFill>
                  <a:srgbClr val="FF0000"/>
                </a:solidFill>
                <a:cs typeface="B Zar" panose="00000400000000000000" pitchFamily="2" charset="-78"/>
              </a:rPr>
              <a:t/>
            </a:r>
            <a:br>
              <a:rPr lang="en-US" sz="2200" dirty="0">
                <a:solidFill>
                  <a:srgbClr val="FF0000"/>
                </a:solidFill>
                <a:cs typeface="B Zar" panose="00000400000000000000" pitchFamily="2" charset="-78"/>
              </a:rPr>
            </a:br>
            <a:r>
              <a:rPr lang="ar-SA" sz="2300" b="1" dirty="0">
                <a:solidFill>
                  <a:srgbClr val="FF0000"/>
                </a:solidFill>
                <a:cs typeface="B Zar" panose="00000400000000000000" pitchFamily="2" charset="-78"/>
              </a:rPr>
              <a:t>تبصره 4 : </a:t>
            </a:r>
            <a:r>
              <a:rPr lang="ar-SA" sz="2200" dirty="0">
                <a:solidFill>
                  <a:srgbClr val="FF0000"/>
                </a:solidFill>
                <a:cs typeface="B Zar" panose="00000400000000000000" pitchFamily="2" charset="-78"/>
              </a:rPr>
              <a:t>مدت بورسیه یا ماموریت آموزشی حداکثر 2 مرتبه تا شش ماه ( مجموعا حداکثر یکسال ) با تصویب شورای بورس دانشگاه قابل تمدید است. </a:t>
            </a:r>
            <a:r>
              <a:rPr lang="fa-IR" sz="2200" dirty="0">
                <a:solidFill>
                  <a:srgbClr val="FF0000"/>
                </a:solidFill>
                <a:cs typeface="B Zar" panose="00000400000000000000" pitchFamily="2" charset="-78"/>
                <a:hlinkClick r:id="rId2" action="ppaction://hlinkfile"/>
              </a:rPr>
              <a:t>(نامه شماره </a:t>
            </a:r>
            <a:r>
              <a:rPr lang="ar-SA" sz="2200" dirty="0">
                <a:solidFill>
                  <a:srgbClr val="FF0000"/>
                </a:solidFill>
                <a:cs typeface="B Zar" panose="00000400000000000000" pitchFamily="2" charset="-78"/>
                <a:hlinkClick r:id="rId2" action="ppaction://hlinkfile"/>
              </a:rPr>
              <a:t> </a:t>
            </a:r>
            <a:r>
              <a:rPr lang="fa-IR" sz="2200" dirty="0">
                <a:solidFill>
                  <a:srgbClr val="FF0000"/>
                </a:solidFill>
                <a:cs typeface="B Zar" panose="00000400000000000000" pitchFamily="2" charset="-78"/>
                <a:hlinkClick r:id="rId2" action="ppaction://hlinkfile"/>
              </a:rPr>
              <a:t>100/646/د/99  مورخ 99/2/7 )</a:t>
            </a:r>
            <a:r>
              <a:rPr lang="fa-IR" sz="2200" dirty="0">
                <a:solidFill>
                  <a:srgbClr val="FF0000"/>
                </a:solidFill>
                <a:cs typeface="B Zar" panose="00000400000000000000" pitchFamily="2" charset="-78"/>
              </a:rPr>
              <a:t> </a:t>
            </a:r>
            <a:r>
              <a:rPr lang="en-US" sz="2200" dirty="0">
                <a:solidFill>
                  <a:srgbClr val="FF0000"/>
                </a:solidFill>
                <a:cs typeface="B Zar" panose="00000400000000000000" pitchFamily="2" charset="-78"/>
              </a:rPr>
              <a:t/>
            </a:r>
            <a:br>
              <a:rPr lang="en-US" sz="2200" dirty="0">
                <a:solidFill>
                  <a:srgbClr val="FF0000"/>
                </a:solidFill>
                <a:cs typeface="B Zar" panose="00000400000000000000" pitchFamily="2" charset="-78"/>
              </a:rPr>
            </a:br>
            <a:r>
              <a:rPr lang="ar-SA" sz="2300" b="1" dirty="0">
                <a:solidFill>
                  <a:srgbClr val="FF0000"/>
                </a:solidFill>
                <a:cs typeface="B Zar" panose="00000400000000000000" pitchFamily="2" charset="-78"/>
              </a:rPr>
              <a:t>تبصره 5 : </a:t>
            </a:r>
            <a:r>
              <a:rPr lang="ar-SA" sz="2200" dirty="0">
                <a:solidFill>
                  <a:srgbClr val="FF0000"/>
                </a:solidFill>
                <a:cs typeface="B Zar" panose="00000400000000000000" pitchFamily="2" charset="-78"/>
              </a:rPr>
              <a:t>موافقت با ماموریت آموزشی حداکثر 2 مرتبه تا شش ماه (مجموعا حداکثر یکسال ) با تصویب شورای بورس دانشگاه قابل تمدید است . </a:t>
            </a:r>
            <a:r>
              <a:rPr lang="fa-IR" sz="2200" dirty="0">
                <a:solidFill>
                  <a:srgbClr val="FF0000"/>
                </a:solidFill>
                <a:cs typeface="B Zar" panose="00000400000000000000" pitchFamily="2" charset="-78"/>
                <a:hlinkClick r:id="rId2" action="ppaction://hlinkfile"/>
              </a:rPr>
              <a:t>(نامه شماره </a:t>
            </a:r>
            <a:r>
              <a:rPr lang="ar-SA" sz="2200" dirty="0">
                <a:solidFill>
                  <a:srgbClr val="FF0000"/>
                </a:solidFill>
                <a:cs typeface="B Zar" panose="00000400000000000000" pitchFamily="2" charset="-78"/>
                <a:hlinkClick r:id="rId2" action="ppaction://hlinkfile"/>
              </a:rPr>
              <a:t> </a:t>
            </a:r>
            <a:r>
              <a:rPr lang="fa-IR" sz="2200" dirty="0">
                <a:solidFill>
                  <a:srgbClr val="FF0000"/>
                </a:solidFill>
                <a:cs typeface="B Zar" panose="00000400000000000000" pitchFamily="2" charset="-78"/>
                <a:hlinkClick r:id="rId2" action="ppaction://hlinkfile"/>
              </a:rPr>
              <a:t>100/646/د/99  مورخ 99/2/7 )</a:t>
            </a:r>
            <a:r>
              <a:rPr lang="fa-IR" sz="2200" dirty="0">
                <a:solidFill>
                  <a:srgbClr val="FF0000"/>
                </a:solidFill>
                <a:cs typeface="B Zar" panose="00000400000000000000" pitchFamily="2" charset="-78"/>
              </a:rPr>
              <a:t> </a:t>
            </a:r>
            <a:r>
              <a:rPr lang="fa-IR" sz="2200" dirty="0" smtClean="0">
                <a:solidFill>
                  <a:schemeClr val="tx1"/>
                </a:solidFill>
                <a:cs typeface="B Zar" panose="00000400000000000000" pitchFamily="2" charset="-78"/>
              </a:rPr>
              <a:t/>
            </a:r>
            <a:br>
              <a:rPr lang="fa-IR" sz="2200" dirty="0" smtClean="0">
                <a:solidFill>
                  <a:schemeClr val="tx1"/>
                </a:solidFill>
                <a:cs typeface="B Zar" panose="00000400000000000000" pitchFamily="2" charset="-78"/>
              </a:rPr>
            </a:br>
            <a:r>
              <a:rPr lang="en-US" sz="2200" dirty="0">
                <a:cs typeface="B Zar" panose="00000400000000000000" pitchFamily="2" charset="-78"/>
              </a:rPr>
              <a:t/>
            </a:r>
            <a:br>
              <a:rPr lang="en-US" sz="2200" dirty="0">
                <a:cs typeface="B Zar" panose="00000400000000000000" pitchFamily="2" charset="-78"/>
              </a:rPr>
            </a:br>
            <a:r>
              <a:rPr lang="ar-SA" sz="2300" b="1" dirty="0">
                <a:solidFill>
                  <a:schemeClr val="tx1"/>
                </a:solidFill>
                <a:cs typeface="B Zar" panose="00000400000000000000" pitchFamily="2" charset="-78"/>
              </a:rPr>
              <a:t>ماده 39. </a:t>
            </a:r>
            <a:r>
              <a:rPr lang="ar-SA" sz="2200" dirty="0">
                <a:solidFill>
                  <a:schemeClr val="tx1"/>
                </a:solidFill>
                <a:cs typeface="B Zar" panose="00000400000000000000" pitchFamily="2" charset="-78"/>
              </a:rPr>
              <a:t>به عضو هيأت علمي هنگام استفاده از فرصت مطالعاتي يا مأموريت آموزشي يا بورس، مرخصي استحقاقي تعلق نمي‌گيرد و همچنين پس از برگشت از دوره مربوطه تا اتمام تعهدات نمي‌تواند از مرخصي بدون حقوق استفاده نمايد.</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endParaRPr lang="en-US" sz="2200" dirty="0">
              <a:solidFill>
                <a:schemeClr val="tx1"/>
              </a:solidFill>
              <a:cs typeface="B Zar" panose="00000400000000000000" pitchFamily="2" charset="-78"/>
            </a:endParaRPr>
          </a:p>
        </p:txBody>
      </p:sp>
    </p:spTree>
    <p:extLst>
      <p:ext uri="{BB962C8B-B14F-4D97-AF65-F5344CB8AC3E}">
        <p14:creationId xmlns:p14="http://schemas.microsoft.com/office/powerpoint/2010/main" val="2479922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624110"/>
            <a:ext cx="11782697" cy="5750564"/>
          </a:xfrm>
        </p:spPr>
        <p:txBody>
          <a:bodyPr>
            <a:noAutofit/>
          </a:bodyPr>
          <a:lstStyle/>
          <a:p>
            <a:pPr algn="r" rtl="1">
              <a:lnSpc>
                <a:spcPct val="150000"/>
              </a:lnSpc>
            </a:pPr>
            <a:r>
              <a:rPr lang="ar-SA" sz="2300" b="1" dirty="0">
                <a:solidFill>
                  <a:schemeClr val="tx1"/>
                </a:solidFill>
                <a:cs typeface="B Zar" panose="00000400000000000000" pitchFamily="2" charset="-78"/>
              </a:rPr>
              <a:t>ماده 41. </a:t>
            </a:r>
            <a:r>
              <a:rPr lang="ar-SA" sz="2200" dirty="0">
                <a:solidFill>
                  <a:schemeClr val="tx1"/>
                </a:solidFill>
                <a:cs typeface="B Zar" panose="00000400000000000000" pitchFamily="2" charset="-78"/>
              </a:rPr>
              <a:t>اعضاي هيأت علمي دانشگاه با رعايت اصل 141 قانون اساسي جمهوري اسلامي ايران، مي‌توانند تصدي مشاغل سياسي را که در قانون مديريت خدمات کشوري تعريف شده، بپذيرند كه در اين صورت مشمول قوانين و مقررات مقامات مي‌گردند. </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r>
              <a:rPr lang="ar-SA" sz="2300" b="1" dirty="0">
                <a:solidFill>
                  <a:schemeClr val="tx1"/>
                </a:solidFill>
                <a:cs typeface="B Zar" panose="00000400000000000000" pitchFamily="2" charset="-78"/>
              </a:rPr>
              <a:t>تبصره 3. </a:t>
            </a:r>
            <a:r>
              <a:rPr lang="ar-SA" sz="2200" dirty="0">
                <a:solidFill>
                  <a:schemeClr val="tx1"/>
                </a:solidFill>
                <a:cs typeface="B Zar" panose="00000400000000000000" pitchFamily="2" charset="-78"/>
              </a:rPr>
              <a:t>اعضاي هيأت علمي موضوع اين ماده در صورتي كه حقوق و مزاياي خود را بر اساس مقررات اين آيين‌نامه از محل اعتبارات دانشگاه دريافت دارند و يا ارتباط آموزشي خود را با دانشگاه متبوع حفظ نمايند، مشمول مقررات مربوط به ترفيع و مرخصي اعضاي هيأت علمي خواهند بود.</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r>
              <a:rPr lang="ar-SA" sz="2300" b="1" dirty="0">
                <a:solidFill>
                  <a:schemeClr val="tx1"/>
                </a:solidFill>
                <a:cs typeface="B Zar" panose="00000400000000000000" pitchFamily="2" charset="-78"/>
              </a:rPr>
              <a:t>ماده 49. </a:t>
            </a:r>
            <a:r>
              <a:rPr lang="ar-SA" sz="2200" dirty="0">
                <a:solidFill>
                  <a:schemeClr val="tx1"/>
                </a:solidFill>
                <a:cs typeface="B Zar" panose="00000400000000000000" pitchFamily="2" charset="-78"/>
              </a:rPr>
              <a:t>عضو هيأت علمي در پايان زمان مقرر شده براي فرصت مطالعاتي، نمي‌تواند به هيچ عنوان به صورت بلافصل از مرخصي استحقاقي يا بدون حقوق استفاده نموده و همچنين پس از بازگشت از فرصت مطالعاتي تا پايان انجام تعهدات آن حق استفاده از مرخصي بدون حقوق را ندارد.</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endParaRPr lang="en-US" sz="2200" dirty="0">
              <a:solidFill>
                <a:schemeClr val="tx1"/>
              </a:solidFill>
              <a:cs typeface="B Zar" panose="00000400000000000000" pitchFamily="2" charset="-78"/>
            </a:endParaRPr>
          </a:p>
        </p:txBody>
      </p:sp>
    </p:spTree>
    <p:extLst>
      <p:ext uri="{BB962C8B-B14F-4D97-AF65-F5344CB8AC3E}">
        <p14:creationId xmlns:p14="http://schemas.microsoft.com/office/powerpoint/2010/main" val="304137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731520" y="189129"/>
            <a:ext cx="11116492" cy="3158813"/>
          </a:xfrm>
          <a:prstGeom prst="rect">
            <a:avLst/>
          </a:prstGeom>
        </p:spPr>
        <p:txBody>
          <a:bodyPr wrap="square">
            <a:spAutoFit/>
          </a:bodyPr>
          <a:lstStyle/>
          <a:p>
            <a:pPr algn="just" rtl="1">
              <a:lnSpc>
                <a:spcPct val="150000"/>
              </a:lnSpc>
              <a:spcAft>
                <a:spcPts val="1000"/>
              </a:spcAft>
            </a:pPr>
            <a:r>
              <a:rPr lang="ar-SA" sz="2200" b="1" dirty="0">
                <a:solidFill>
                  <a:srgbClr val="000000"/>
                </a:solidFill>
                <a:latin typeface="Traffic" panose="00000400000000000000" pitchFamily="2" charset="-78"/>
                <a:ea typeface="Calibri" panose="020F0502020204030204" pitchFamily="34" charset="0"/>
                <a:cs typeface="B Zar" panose="00000400000000000000" pitchFamily="2" charset="-78"/>
              </a:rPr>
              <a:t>ماده 52. </a:t>
            </a:r>
            <a:r>
              <a:rPr lang="ar-SA" sz="2200" dirty="0">
                <a:solidFill>
                  <a:srgbClr val="000000"/>
                </a:solidFill>
                <a:latin typeface="Traffic" panose="00000400000000000000" pitchFamily="2" charset="-78"/>
                <a:ea typeface="Calibri" panose="020F0502020204030204" pitchFamily="34" charset="0"/>
                <a:cs typeface="B Zar" panose="00000400000000000000" pitchFamily="2" charset="-78"/>
              </a:rPr>
              <a:t>فوق العاده جذب : ضريبي است كه براساس مرتبه علمي به اعضاي هيات علمي ‌كه تمام وقت جغرافيايي يا تمام وقت باشند، به ترتيب زير محاسبه مي‌گردد </a:t>
            </a:r>
            <a:r>
              <a:rPr lang="ar-SA" sz="2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a:t>
            </a:r>
            <a:r>
              <a:rPr lang="fa-IR" sz="2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 (</a:t>
            </a:r>
            <a:r>
              <a:rPr lang="ar-SA" sz="2200" dirty="0">
                <a:solidFill>
                  <a:srgbClr val="000000"/>
                </a:solidFill>
                <a:latin typeface="Traffic" panose="00000400000000000000" pitchFamily="2" charset="-78"/>
                <a:ea typeface="Calibri" panose="020F0502020204030204" pitchFamily="34" charset="0"/>
                <a:cs typeface="B Zar" panose="00000400000000000000" pitchFamily="2" charset="-78"/>
              </a:rPr>
              <a:t>در راستای هماهنگ سازی حقوق اعضای هیات علمی کشور،با اصلاح ضریب فوق العاده جذب اعضای هیات علمی موضوع این ماده از تاریخ </a:t>
            </a:r>
            <a:r>
              <a:rPr lang="fa-IR" sz="2200" dirty="0">
                <a:solidFill>
                  <a:srgbClr val="000000"/>
                </a:solidFill>
                <a:latin typeface="Traffic" panose="00000400000000000000" pitchFamily="2" charset="-78"/>
                <a:ea typeface="Calibri" panose="020F0502020204030204" pitchFamily="34" charset="0"/>
                <a:cs typeface="B Zar" panose="00000400000000000000" pitchFamily="2" charset="-78"/>
              </a:rPr>
              <a:t>99/1/1 </a:t>
            </a:r>
            <a:r>
              <a:rPr lang="ar-SA" sz="2200" dirty="0">
                <a:solidFill>
                  <a:srgbClr val="000000"/>
                </a:solidFill>
                <a:latin typeface="Traffic" panose="00000400000000000000" pitchFamily="2" charset="-78"/>
                <a:ea typeface="Calibri" panose="020F0502020204030204" pitchFamily="34" charset="0"/>
                <a:cs typeface="B Zar" panose="00000400000000000000" pitchFamily="2" charset="-78"/>
              </a:rPr>
              <a:t>به شرح جدول فوق موافقت </a:t>
            </a:r>
            <a:r>
              <a:rPr lang="ar-SA" sz="2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گردید</a:t>
            </a:r>
            <a:r>
              <a:rPr lang="fa-IR" sz="2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 </a:t>
            </a:r>
            <a:r>
              <a:rPr lang="ar-SA" sz="2200" dirty="0">
                <a:solidFill>
                  <a:srgbClr val="000000"/>
                </a:solidFill>
                <a:latin typeface="Traffic" panose="00000400000000000000" pitchFamily="2" charset="-78"/>
                <a:ea typeface="Calibri" panose="020F0502020204030204" pitchFamily="34" charset="0"/>
                <a:cs typeface="B Zar" panose="00000400000000000000" pitchFamily="2" charset="-78"/>
                <a:hlinkClick r:id="rId2" action="ppaction://hlinkfile"/>
              </a:rPr>
              <a:t>(مصوبه مورخ  </a:t>
            </a:r>
            <a:r>
              <a:rPr lang="fa-IR" sz="2200" dirty="0">
                <a:solidFill>
                  <a:srgbClr val="000000"/>
                </a:solidFill>
                <a:latin typeface="Traffic" panose="00000400000000000000" pitchFamily="2" charset="-78"/>
                <a:ea typeface="Calibri" panose="020F0502020204030204" pitchFamily="34" charset="0"/>
                <a:cs typeface="B Zar" panose="00000400000000000000" pitchFamily="2" charset="-78"/>
                <a:hlinkClick r:id="rId2" action="ppaction://hlinkfile"/>
              </a:rPr>
              <a:t>99/9/10</a:t>
            </a:r>
            <a:r>
              <a:rPr lang="ar-SA" sz="2200" dirty="0">
                <a:solidFill>
                  <a:srgbClr val="000000"/>
                </a:solidFill>
                <a:latin typeface="Traffic" panose="00000400000000000000" pitchFamily="2" charset="-78"/>
                <a:ea typeface="Calibri" panose="020F0502020204030204" pitchFamily="34" charset="0"/>
                <a:cs typeface="B Zar" panose="00000400000000000000" pitchFamily="2" charset="-78"/>
                <a:hlinkClick r:id="rId2" action="ppaction://hlinkfile"/>
              </a:rPr>
              <a:t> هیات امنا دانشگاه)</a:t>
            </a:r>
            <a:r>
              <a:rPr lang="fa-IR" sz="2200" dirty="0">
                <a:solidFill>
                  <a:srgbClr val="000000"/>
                </a:solidFill>
                <a:latin typeface="Traffic" panose="00000400000000000000" pitchFamily="2" charset="-78"/>
                <a:ea typeface="Calibri" panose="020F0502020204030204" pitchFamily="34" charset="0"/>
                <a:cs typeface="B Zar" panose="00000400000000000000" pitchFamily="2" charset="-78"/>
              </a:rPr>
              <a:t> </a:t>
            </a:r>
            <a:r>
              <a:rPr lang="fa-IR" sz="2200" dirty="0">
                <a:solidFill>
                  <a:srgbClr val="000000"/>
                </a:solidFill>
                <a:latin typeface="Traffic" panose="00000400000000000000" pitchFamily="2" charset="-78"/>
                <a:ea typeface="Calibri" panose="020F0502020204030204" pitchFamily="34" charset="0"/>
                <a:cs typeface="B Zar" panose="00000400000000000000" pitchFamily="2" charset="-78"/>
                <a:hlinkClick r:id="rId3" action="ppaction://hlinkfile"/>
              </a:rPr>
              <a:t>(پیوست مصوبه)</a:t>
            </a:r>
            <a:endParaRPr lang="fa-IR" sz="2200" dirty="0">
              <a:solidFill>
                <a:srgbClr val="000000"/>
              </a:solidFill>
              <a:latin typeface="Traffic" panose="00000400000000000000" pitchFamily="2" charset="-78"/>
              <a:ea typeface="Calibri" panose="020F0502020204030204" pitchFamily="34" charset="0"/>
              <a:cs typeface="B Zar" panose="00000400000000000000" pitchFamily="2" charset="-78"/>
            </a:endParaRPr>
          </a:p>
          <a:p>
            <a:pPr algn="just" rtl="1">
              <a:lnSpc>
                <a:spcPct val="115000"/>
              </a:lnSpc>
              <a:spcAft>
                <a:spcPts val="1000"/>
              </a:spcAft>
            </a:pPr>
            <a:r>
              <a:rPr lang="ar-SA" sz="2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ضريب </a:t>
            </a:r>
            <a:r>
              <a:rPr lang="ar-SA" sz="2200" dirty="0">
                <a:solidFill>
                  <a:srgbClr val="000000"/>
                </a:solidFill>
                <a:latin typeface="Traffic" panose="00000400000000000000" pitchFamily="2" charset="-78"/>
                <a:ea typeface="Calibri" panose="020F0502020204030204" pitchFamily="34" charset="0"/>
                <a:cs typeface="B Zar" panose="00000400000000000000" pitchFamily="2" charset="-78"/>
              </a:rPr>
              <a:t>جدول ذيل برحسب مرتبه × حقوق مبنا  = فوق العاده </a:t>
            </a:r>
            <a:r>
              <a:rPr lang="ar-SA" sz="2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جذب</a:t>
            </a:r>
            <a:endParaRPr lang="fa-IR" sz="2200" dirty="0" smtClean="0">
              <a:solidFill>
                <a:srgbClr val="000000"/>
              </a:solidFill>
              <a:latin typeface="Traffic" panose="00000400000000000000" pitchFamily="2" charset="-78"/>
              <a:ea typeface="Calibri" panose="020F0502020204030204" pitchFamily="34" charset="0"/>
              <a:cs typeface="B Zar" panose="00000400000000000000" pitchFamily="2" charset="-78"/>
            </a:endParaRPr>
          </a:p>
          <a:p>
            <a:pPr algn="just" rtl="1">
              <a:lnSpc>
                <a:spcPct val="115000"/>
              </a:lnSpc>
              <a:spcAft>
                <a:spcPts val="1000"/>
              </a:spcAft>
            </a:pPr>
            <a:endParaRPr lang="en-US" sz="2200" dirty="0">
              <a:effectLst/>
              <a:latin typeface="Calibri" panose="020F0502020204030204" pitchFamily="34" charset="0"/>
              <a:ea typeface="Calibri" panose="020F0502020204030204" pitchFamily="34" charset="0"/>
              <a:cs typeface="B Zar" panose="000004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792035999"/>
              </p:ext>
            </p:extLst>
          </p:nvPr>
        </p:nvGraphicFramePr>
        <p:xfrm>
          <a:off x="2293258" y="2848911"/>
          <a:ext cx="6289040" cy="1905968"/>
        </p:xfrm>
        <a:graphic>
          <a:graphicData uri="http://schemas.openxmlformats.org/drawingml/2006/table">
            <a:tbl>
              <a:tblPr firstRow="1" bandRow="1">
                <a:tableStyleId>{616DA210-FB5B-4158-B5E0-FEB733F419BA}</a:tableStyleId>
              </a:tblPr>
              <a:tblGrid>
                <a:gridCol w="1572260">
                  <a:extLst>
                    <a:ext uri="{9D8B030D-6E8A-4147-A177-3AD203B41FA5}">
                      <a16:colId xmlns:a16="http://schemas.microsoft.com/office/drawing/2014/main" val="4185663371"/>
                    </a:ext>
                  </a:extLst>
                </a:gridCol>
                <a:gridCol w="1572260">
                  <a:extLst>
                    <a:ext uri="{9D8B030D-6E8A-4147-A177-3AD203B41FA5}">
                      <a16:colId xmlns:a16="http://schemas.microsoft.com/office/drawing/2014/main" val="781046124"/>
                    </a:ext>
                  </a:extLst>
                </a:gridCol>
                <a:gridCol w="1572260">
                  <a:extLst>
                    <a:ext uri="{9D8B030D-6E8A-4147-A177-3AD203B41FA5}">
                      <a16:colId xmlns:a16="http://schemas.microsoft.com/office/drawing/2014/main" val="2105214600"/>
                    </a:ext>
                  </a:extLst>
                </a:gridCol>
                <a:gridCol w="1572260">
                  <a:extLst>
                    <a:ext uri="{9D8B030D-6E8A-4147-A177-3AD203B41FA5}">
                      <a16:colId xmlns:a16="http://schemas.microsoft.com/office/drawing/2014/main" val="420890018"/>
                    </a:ext>
                  </a:extLst>
                </a:gridCol>
              </a:tblGrid>
              <a:tr h="476492">
                <a:tc gridSpan="4">
                  <a:txBody>
                    <a:bodyPr/>
                    <a:lstStyle/>
                    <a:p>
                      <a:pPr algn="ctr"/>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ضریب فوق العاده جذب</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477274861"/>
                  </a:ext>
                </a:extLst>
              </a:tr>
              <a:tr h="476492">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استاد</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دانشیار</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استادیار</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مربی</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extLst>
                  <a:ext uri="{0D108BD9-81ED-4DB2-BD59-A6C34878D82A}">
                    <a16:rowId xmlns:a16="http://schemas.microsoft.com/office/drawing/2014/main" val="2410255162"/>
                  </a:ext>
                </a:extLst>
              </a:tr>
              <a:tr h="476492">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2/72</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2/67</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2/54</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2/30</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extLst>
                  <a:ext uri="{0D108BD9-81ED-4DB2-BD59-A6C34878D82A}">
                    <a16:rowId xmlns:a16="http://schemas.microsoft.com/office/drawing/2014/main" val="2491272099"/>
                  </a:ext>
                </a:extLst>
              </a:tr>
              <a:tr h="476492">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5/32</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5/03</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4/90</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tc>
                  <a:txBody>
                    <a:bodyPr/>
                    <a:lstStyle/>
                    <a:p>
                      <a:r>
                        <a:rPr lang="fa-IR" sz="2200" kern="1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4/76</a:t>
                      </a:r>
                      <a:endParaRPr lang="en-US" sz="2200" kern="1200" dirty="0">
                        <a:solidFill>
                          <a:srgbClr val="000000"/>
                        </a:solidFill>
                        <a:latin typeface="Traffic" panose="00000400000000000000" pitchFamily="2" charset="-78"/>
                        <a:ea typeface="Calibri" panose="020F0502020204030204" pitchFamily="34" charset="0"/>
                        <a:cs typeface="B Zar" panose="00000400000000000000" pitchFamily="2" charset="-78"/>
                      </a:endParaRPr>
                    </a:p>
                  </a:txBody>
                  <a:tcPr/>
                </a:tc>
                <a:extLst>
                  <a:ext uri="{0D108BD9-81ED-4DB2-BD59-A6C34878D82A}">
                    <a16:rowId xmlns:a16="http://schemas.microsoft.com/office/drawing/2014/main" val="440494446"/>
                  </a:ext>
                </a:extLst>
              </a:tr>
            </a:tbl>
          </a:graphicData>
        </a:graphic>
      </p:graphicFrame>
      <p:sp>
        <p:nvSpPr>
          <p:cNvPr id="9" name="Rectangle 8"/>
          <p:cNvSpPr/>
          <p:nvPr/>
        </p:nvSpPr>
        <p:spPr>
          <a:xfrm>
            <a:off x="169817" y="4835676"/>
            <a:ext cx="11534502" cy="2522742"/>
          </a:xfrm>
          <a:prstGeom prst="rect">
            <a:avLst/>
          </a:prstGeom>
        </p:spPr>
        <p:txBody>
          <a:bodyPr wrap="square">
            <a:spAutoFit/>
          </a:bodyPr>
          <a:lstStyle/>
          <a:p>
            <a:pPr algn="just" rtl="1">
              <a:lnSpc>
                <a:spcPct val="115000"/>
              </a:lnSpc>
              <a:spcAft>
                <a:spcPts val="1000"/>
              </a:spcAft>
            </a:pPr>
            <a:r>
              <a:rPr lang="ar-SA" sz="2200" b="1" dirty="0">
                <a:solidFill>
                  <a:srgbClr val="000000"/>
                </a:solidFill>
                <a:latin typeface="Traffic" panose="00000400000000000000" pitchFamily="2" charset="-78"/>
                <a:ea typeface="Calibri" panose="020F0502020204030204" pitchFamily="34" charset="0"/>
                <a:cs typeface="B Zar" panose="00000400000000000000" pitchFamily="2" charset="-78"/>
              </a:rPr>
              <a:t>تبصره1</a:t>
            </a:r>
            <a:r>
              <a:rPr lang="ar-SA" sz="2200" dirty="0">
                <a:solidFill>
                  <a:srgbClr val="000000"/>
                </a:solidFill>
                <a:latin typeface="Traffic" panose="00000400000000000000" pitchFamily="2" charset="-78"/>
                <a:ea typeface="Calibri" panose="020F0502020204030204" pitchFamily="34" charset="0"/>
                <a:cs typeface="B Zar" panose="00000400000000000000" pitchFamily="2" charset="-78"/>
              </a:rPr>
              <a:t>. تغيير و اصلاح ضريب با تصويب هيأت امناء دانشگاه امكان‌پذير </a:t>
            </a:r>
            <a:r>
              <a:rPr lang="ar-SA" sz="2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است.</a:t>
            </a:r>
            <a:endParaRPr lang="en-US" sz="2200" dirty="0">
              <a:solidFill>
                <a:srgbClr val="000000"/>
              </a:solidFill>
              <a:latin typeface="Traffic" panose="00000400000000000000" pitchFamily="2" charset="-78"/>
              <a:ea typeface="Calibri" panose="020F0502020204030204" pitchFamily="34" charset="0"/>
              <a:cs typeface="B Zar" panose="00000400000000000000" pitchFamily="2" charset="-78"/>
            </a:endParaRPr>
          </a:p>
          <a:p>
            <a:pPr algn="r" rtl="1">
              <a:lnSpc>
                <a:spcPct val="150000"/>
              </a:lnSpc>
            </a:pPr>
            <a:r>
              <a:rPr lang="ar-SA" sz="2200" b="1" dirty="0">
                <a:solidFill>
                  <a:srgbClr val="000000"/>
                </a:solidFill>
                <a:latin typeface="Traffic" panose="00000400000000000000" pitchFamily="2" charset="-78"/>
                <a:ea typeface="Calibri" panose="020F0502020204030204" pitchFamily="34" charset="0"/>
                <a:cs typeface="B Zar" panose="00000400000000000000" pitchFamily="2" charset="-78"/>
              </a:rPr>
              <a:t>تبصره 2: </a:t>
            </a:r>
            <a:r>
              <a:rPr lang="fa-IR" sz="2200" dirty="0">
                <a:solidFill>
                  <a:srgbClr val="000000"/>
                </a:solidFill>
                <a:latin typeface="Traffic" panose="00000400000000000000" pitchFamily="2" charset="-78"/>
                <a:ea typeface="Calibri" panose="020F0502020204030204" pitchFamily="34" charset="0"/>
                <a:cs typeface="B Zar" panose="00000400000000000000" pitchFamily="2" charset="-78"/>
              </a:rPr>
              <a:t>میزان فوق العاده های جذب و مخصوص برای اعضای هیات علمی تمام وقت </a:t>
            </a:r>
            <a:r>
              <a:rPr lang="fa-IR" sz="2200" dirty="0" smtClean="0">
                <a:solidFill>
                  <a:srgbClr val="000000"/>
                </a:solidFill>
                <a:latin typeface="Traffic" panose="00000400000000000000" pitchFamily="2" charset="-78"/>
                <a:ea typeface="Calibri" panose="020F0502020204030204" pitchFamily="34" charset="0"/>
                <a:cs typeface="B Zar" panose="00000400000000000000" pitchFamily="2" charset="-78"/>
              </a:rPr>
              <a:t>جغرافیایی(از تاریخ 93/10/1) 1/6 </a:t>
            </a:r>
            <a:r>
              <a:rPr lang="fa-IR" sz="2200" dirty="0">
                <a:solidFill>
                  <a:srgbClr val="000000"/>
                </a:solidFill>
                <a:latin typeface="Traffic" panose="00000400000000000000" pitchFamily="2" charset="-78"/>
                <a:ea typeface="Calibri" panose="020F0502020204030204" pitchFamily="34" charset="0"/>
                <a:cs typeface="B Zar" panose="00000400000000000000" pitchFamily="2" charset="-78"/>
              </a:rPr>
              <a:t>برابر ضرایب مصوب می باشد. این ضرایب در دوران استفاده از ماموریت آموزشی، بورسیه و فرصت مطالعاتی بلامانع است. </a:t>
            </a:r>
            <a:r>
              <a:rPr lang="fa-IR" sz="2200" dirty="0">
                <a:solidFill>
                  <a:srgbClr val="000000"/>
                </a:solidFill>
                <a:latin typeface="Traffic" panose="00000400000000000000" pitchFamily="2" charset="-78"/>
                <a:ea typeface="Calibri" panose="020F0502020204030204" pitchFamily="34" charset="0"/>
                <a:cs typeface="B Zar" panose="00000400000000000000" pitchFamily="2" charset="-78"/>
                <a:hlinkClick r:id="rId4" action="ppaction://hlinkfile"/>
              </a:rPr>
              <a:t>(</a:t>
            </a:r>
            <a:r>
              <a:rPr lang="ar-SA" sz="2200" dirty="0">
                <a:solidFill>
                  <a:srgbClr val="000000"/>
                </a:solidFill>
                <a:latin typeface="Traffic" panose="00000400000000000000" pitchFamily="2" charset="-78"/>
                <a:ea typeface="Calibri" panose="020F0502020204030204" pitchFamily="34" charset="0"/>
                <a:cs typeface="B Zar" panose="00000400000000000000" pitchFamily="2" charset="-78"/>
                <a:hlinkClick r:id="rId4" action="ppaction://hlinkfile"/>
              </a:rPr>
              <a:t>مصوبه مورخ </a:t>
            </a:r>
            <a:r>
              <a:rPr lang="fa-IR" sz="2200" dirty="0" smtClean="0">
                <a:solidFill>
                  <a:srgbClr val="000000"/>
                </a:solidFill>
                <a:latin typeface="Traffic" panose="00000400000000000000" pitchFamily="2" charset="-78"/>
                <a:ea typeface="Calibri" panose="020F0502020204030204" pitchFamily="34" charset="0"/>
                <a:cs typeface="B Zar" panose="00000400000000000000" pitchFamily="2" charset="-78"/>
                <a:hlinkClick r:id="rId4" action="ppaction://hlinkfile"/>
              </a:rPr>
              <a:t>99/1/24 </a:t>
            </a:r>
            <a:r>
              <a:rPr lang="ar-SA" sz="2200" dirty="0" smtClean="0">
                <a:solidFill>
                  <a:srgbClr val="000000"/>
                </a:solidFill>
                <a:latin typeface="Traffic" panose="00000400000000000000" pitchFamily="2" charset="-78"/>
                <a:ea typeface="Calibri" panose="020F0502020204030204" pitchFamily="34" charset="0"/>
                <a:cs typeface="B Zar" panose="00000400000000000000" pitchFamily="2" charset="-78"/>
                <a:hlinkClick r:id="rId4" action="ppaction://hlinkfile"/>
              </a:rPr>
              <a:t>هیات </a:t>
            </a:r>
            <a:r>
              <a:rPr lang="ar-SA" sz="2200" dirty="0">
                <a:solidFill>
                  <a:srgbClr val="000000"/>
                </a:solidFill>
                <a:latin typeface="Traffic" panose="00000400000000000000" pitchFamily="2" charset="-78"/>
                <a:ea typeface="Calibri" panose="020F0502020204030204" pitchFamily="34" charset="0"/>
                <a:cs typeface="B Zar" panose="00000400000000000000" pitchFamily="2" charset="-78"/>
                <a:hlinkClick r:id="rId4" action="ppaction://hlinkfile"/>
              </a:rPr>
              <a:t>امنا دانشگاه)</a:t>
            </a:r>
            <a:endParaRPr lang="en-US" sz="2200" dirty="0">
              <a:solidFill>
                <a:srgbClr val="000000"/>
              </a:solidFill>
              <a:latin typeface="Traffic" panose="00000400000000000000" pitchFamily="2" charset="-78"/>
              <a:ea typeface="Calibri" panose="020F0502020204030204" pitchFamily="34" charset="0"/>
              <a:cs typeface="B Zar" panose="00000400000000000000" pitchFamily="2" charset="-78"/>
            </a:endParaRPr>
          </a:p>
          <a:p>
            <a:pPr algn="just" rtl="1">
              <a:lnSpc>
                <a:spcPct val="115000"/>
              </a:lnSpc>
              <a:spcAft>
                <a:spcPts val="1000"/>
              </a:spcAft>
            </a:pPr>
            <a:endParaRPr lang="en-US" sz="2200" dirty="0">
              <a:solidFill>
                <a:srgbClr val="000000"/>
              </a:solidFill>
              <a:latin typeface="Traffic" panose="00000400000000000000" pitchFamily="2" charset="-78"/>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4159229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6023" y="493480"/>
            <a:ext cx="10668589" cy="2053776"/>
          </a:xfrm>
        </p:spPr>
        <p:txBody>
          <a:bodyPr>
            <a:noAutofit/>
          </a:bodyPr>
          <a:lstStyle/>
          <a:p>
            <a:pPr algn="r" rtl="1">
              <a:lnSpc>
                <a:spcPct val="150000"/>
              </a:lnSpc>
            </a:pPr>
            <a:r>
              <a:rPr lang="ar-SA" sz="2200" b="1" dirty="0">
                <a:solidFill>
                  <a:schemeClr val="tx1"/>
                </a:solidFill>
                <a:cs typeface="B Zar" panose="00000400000000000000" pitchFamily="2" charset="-78"/>
              </a:rPr>
              <a:t>ماده 53. </a:t>
            </a:r>
            <a:r>
              <a:rPr lang="ar-SA" sz="2200" dirty="0">
                <a:solidFill>
                  <a:schemeClr val="tx1"/>
                </a:solidFill>
                <a:cs typeface="B Zar" panose="00000400000000000000" pitchFamily="2" charset="-78"/>
              </a:rPr>
              <a:t>فوق العاده ويژه هيأت علمي: ضريبي است كه براساس مرتبه به اعضاي هيات علمي به ترتيب زير محاسبه </a:t>
            </a:r>
            <a:r>
              <a:rPr lang="ar-SA" sz="2200" dirty="0" smtClean="0">
                <a:solidFill>
                  <a:schemeClr val="tx1"/>
                </a:solidFill>
                <a:cs typeface="B Zar" panose="00000400000000000000" pitchFamily="2" charset="-78"/>
              </a:rPr>
              <a:t>مي‌گردد</a:t>
            </a:r>
            <a:r>
              <a:rPr lang="fa-IR" sz="2200" dirty="0" smtClean="0">
                <a:solidFill>
                  <a:schemeClr val="tx1"/>
                </a:solidFill>
                <a:cs typeface="B Zar" panose="00000400000000000000" pitchFamily="2" charset="-78"/>
              </a:rPr>
              <a:t>. </a:t>
            </a:r>
            <a:r>
              <a:rPr lang="fa-IR" sz="2200" dirty="0">
                <a:solidFill>
                  <a:srgbClr val="FF0000"/>
                </a:solidFill>
                <a:cs typeface="B Zar" panose="00000400000000000000" pitchFamily="2" charset="-78"/>
              </a:rPr>
              <a:t>(</a:t>
            </a:r>
            <a:r>
              <a:rPr lang="ar-SA" sz="2200" dirty="0">
                <a:solidFill>
                  <a:srgbClr val="FF0000"/>
                </a:solidFill>
                <a:cs typeface="B Zar" panose="00000400000000000000" pitchFamily="2" charset="-78"/>
              </a:rPr>
              <a:t>در راستای هماهنگ سازی حقوق اعضای هیات علمی کشور،ضریب فوق العاده ویژه اعضای هیات علمی موضوع  این ماده از تاریخ </a:t>
            </a:r>
            <a:r>
              <a:rPr lang="fa-IR" sz="2200" dirty="0">
                <a:solidFill>
                  <a:srgbClr val="FF0000"/>
                </a:solidFill>
                <a:cs typeface="B Zar" panose="00000400000000000000" pitchFamily="2" charset="-78"/>
              </a:rPr>
              <a:t>99/10/1</a:t>
            </a:r>
            <a:r>
              <a:rPr lang="ar-SA" sz="2200" dirty="0">
                <a:solidFill>
                  <a:srgbClr val="FF0000"/>
                </a:solidFill>
                <a:cs typeface="B Zar" panose="00000400000000000000" pitchFamily="2" charset="-78"/>
              </a:rPr>
              <a:t> به شرح جدول فوق تغییر می یابد</a:t>
            </a:r>
            <a:r>
              <a:rPr lang="ar-SA" sz="2200" dirty="0" smtClean="0">
                <a:solidFill>
                  <a:srgbClr val="FF0000"/>
                </a:solidFill>
                <a:cs typeface="B Zar" panose="00000400000000000000" pitchFamily="2" charset="-78"/>
              </a:rPr>
              <a:t>.</a:t>
            </a:r>
            <a:r>
              <a:rPr lang="fa-IR" sz="2200" dirty="0" smtClean="0">
                <a:solidFill>
                  <a:srgbClr val="FF0000"/>
                </a:solidFill>
                <a:cs typeface="B Zar" panose="00000400000000000000" pitchFamily="2" charset="-78"/>
              </a:rPr>
              <a:t>) </a:t>
            </a:r>
            <a:r>
              <a:rPr lang="ar-SA" sz="2200" dirty="0" smtClean="0">
                <a:solidFill>
                  <a:srgbClr val="FF0000"/>
                </a:solidFill>
                <a:cs typeface="B Zar" panose="00000400000000000000" pitchFamily="2" charset="-78"/>
              </a:rPr>
              <a:t>(</a:t>
            </a:r>
            <a:r>
              <a:rPr lang="ar-SA" sz="2200" dirty="0">
                <a:solidFill>
                  <a:srgbClr val="FF0000"/>
                </a:solidFill>
                <a:cs typeface="B Zar" panose="00000400000000000000" pitchFamily="2" charset="-78"/>
              </a:rPr>
              <a:t>مصوبه مورخ  </a:t>
            </a:r>
            <a:r>
              <a:rPr lang="fa-IR" sz="2200" dirty="0">
                <a:solidFill>
                  <a:srgbClr val="FF0000"/>
                </a:solidFill>
                <a:cs typeface="B Zar" panose="00000400000000000000" pitchFamily="2" charset="-78"/>
                <a:hlinkClick r:id="rId2" action="ppaction://hlinkfile"/>
              </a:rPr>
              <a:t>99/5/7</a:t>
            </a:r>
            <a:r>
              <a:rPr lang="fa-IR" sz="2200" dirty="0">
                <a:solidFill>
                  <a:srgbClr val="FF0000"/>
                </a:solidFill>
                <a:cs typeface="B Zar" panose="00000400000000000000" pitchFamily="2" charset="-78"/>
              </a:rPr>
              <a:t> </a:t>
            </a:r>
            <a:r>
              <a:rPr lang="ar-SA" sz="2200" dirty="0">
                <a:solidFill>
                  <a:srgbClr val="FF0000"/>
                </a:solidFill>
                <a:cs typeface="B Zar" panose="00000400000000000000" pitchFamily="2" charset="-78"/>
              </a:rPr>
              <a:t> و</a:t>
            </a:r>
            <a:r>
              <a:rPr lang="fa-IR" sz="2200" dirty="0">
                <a:solidFill>
                  <a:srgbClr val="FF0000"/>
                </a:solidFill>
                <a:cs typeface="B Zar" panose="00000400000000000000" pitchFamily="2" charset="-78"/>
                <a:hlinkClick r:id="rId3" action="ppaction://hlinkfile"/>
              </a:rPr>
              <a:t>99/9/10</a:t>
            </a:r>
            <a:r>
              <a:rPr lang="ar-SA" sz="2200" dirty="0">
                <a:solidFill>
                  <a:srgbClr val="FF0000"/>
                </a:solidFill>
                <a:cs typeface="B Zar" panose="00000400000000000000" pitchFamily="2" charset="-78"/>
                <a:hlinkClick r:id="rId3" action="ppaction://hlinkfile"/>
              </a:rPr>
              <a:t> </a:t>
            </a:r>
            <a:r>
              <a:rPr lang="ar-SA" sz="2200" dirty="0">
                <a:solidFill>
                  <a:srgbClr val="FF0000"/>
                </a:solidFill>
                <a:cs typeface="B Zar" panose="00000400000000000000" pitchFamily="2" charset="-78"/>
              </a:rPr>
              <a:t>هیات امنا دانشگاه</a:t>
            </a:r>
            <a:r>
              <a:rPr lang="ar-SA" sz="2200" dirty="0" smtClean="0">
                <a:solidFill>
                  <a:srgbClr val="FF0000"/>
                </a:solidFill>
                <a:cs typeface="B Zar" panose="00000400000000000000" pitchFamily="2" charset="-78"/>
              </a:rPr>
              <a:t>)</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r>
              <a:rPr lang="ar-SA" sz="2200" dirty="0">
                <a:solidFill>
                  <a:schemeClr val="tx1"/>
                </a:solidFill>
                <a:cs typeface="B Zar" panose="00000400000000000000" pitchFamily="2" charset="-78"/>
              </a:rPr>
              <a:t>ضريب فوق العاده ويژه × حقوق مبنا = فوق العاده ويژه هيأت علمي</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endParaRPr lang="en-US" sz="2200" dirty="0">
              <a:solidFill>
                <a:schemeClr val="tx1"/>
              </a:solidFill>
              <a:cs typeface="B Zar"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362189432"/>
              </p:ext>
            </p:extLst>
          </p:nvPr>
        </p:nvGraphicFramePr>
        <p:xfrm>
          <a:off x="2063930" y="2690945"/>
          <a:ext cx="7981407" cy="2677887"/>
        </p:xfrm>
        <a:graphic>
          <a:graphicData uri="http://schemas.openxmlformats.org/drawingml/2006/table">
            <a:tbl>
              <a:tblPr rtl="1" firstRow="1" firstCol="1" bandRow="1">
                <a:tableStyleId>{616DA210-FB5B-4158-B5E0-FEB733F419BA}</a:tableStyleId>
              </a:tblPr>
              <a:tblGrid>
                <a:gridCol w="2720614">
                  <a:extLst>
                    <a:ext uri="{9D8B030D-6E8A-4147-A177-3AD203B41FA5}">
                      <a16:colId xmlns:a16="http://schemas.microsoft.com/office/drawing/2014/main" val="2672683603"/>
                    </a:ext>
                  </a:extLst>
                </a:gridCol>
                <a:gridCol w="1269449">
                  <a:extLst>
                    <a:ext uri="{9D8B030D-6E8A-4147-A177-3AD203B41FA5}">
                      <a16:colId xmlns:a16="http://schemas.microsoft.com/office/drawing/2014/main" val="590456440"/>
                    </a:ext>
                  </a:extLst>
                </a:gridCol>
                <a:gridCol w="1451165">
                  <a:extLst>
                    <a:ext uri="{9D8B030D-6E8A-4147-A177-3AD203B41FA5}">
                      <a16:colId xmlns:a16="http://schemas.microsoft.com/office/drawing/2014/main" val="2306701923"/>
                    </a:ext>
                  </a:extLst>
                </a:gridCol>
                <a:gridCol w="1270730">
                  <a:extLst>
                    <a:ext uri="{9D8B030D-6E8A-4147-A177-3AD203B41FA5}">
                      <a16:colId xmlns:a16="http://schemas.microsoft.com/office/drawing/2014/main" val="820590756"/>
                    </a:ext>
                  </a:extLst>
                </a:gridCol>
                <a:gridCol w="1269449">
                  <a:extLst>
                    <a:ext uri="{9D8B030D-6E8A-4147-A177-3AD203B41FA5}">
                      <a16:colId xmlns:a16="http://schemas.microsoft.com/office/drawing/2014/main" val="2484966231"/>
                    </a:ext>
                  </a:extLst>
                </a:gridCol>
              </a:tblGrid>
              <a:tr h="432387">
                <a:tc gridSpan="5">
                  <a:txBody>
                    <a:bodyPr/>
                    <a:lstStyle/>
                    <a:p>
                      <a:pPr marL="0" marR="0" algn="just" rtl="1">
                        <a:lnSpc>
                          <a:spcPct val="115000"/>
                        </a:lnSpc>
                        <a:spcBef>
                          <a:spcPts val="0"/>
                        </a:spcBef>
                        <a:spcAft>
                          <a:spcPts val="1000"/>
                        </a:spcAft>
                      </a:pPr>
                      <a:r>
                        <a:rPr lang="ar-SA" sz="2200" b="0" kern="1200" dirty="0">
                          <a:solidFill>
                            <a:schemeClr val="tx1"/>
                          </a:solidFill>
                          <a:latin typeface="+mj-lt"/>
                          <a:ea typeface="+mj-ea"/>
                          <a:cs typeface="B Zar" panose="00000400000000000000" pitchFamily="2" charset="-78"/>
                        </a:rPr>
                        <a:t>ضريب فوق العاده ويژه</a:t>
                      </a:r>
                      <a:endParaRPr lang="en-US" sz="2200" b="0" kern="1200" dirty="0">
                        <a:solidFill>
                          <a:schemeClr val="tx1"/>
                        </a:solidFill>
                        <a:latin typeface="+mj-lt"/>
                        <a:ea typeface="+mj-ea"/>
                        <a:cs typeface="B Zar"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5406941"/>
                  </a:ext>
                </a:extLst>
              </a:tr>
              <a:tr h="561375">
                <a:tc>
                  <a:txBody>
                    <a:bodyPr/>
                    <a:lstStyle/>
                    <a:p>
                      <a:pPr marL="0" marR="0" algn="just" rtl="1">
                        <a:lnSpc>
                          <a:spcPct val="115000"/>
                        </a:lnSpc>
                        <a:spcBef>
                          <a:spcPts val="0"/>
                        </a:spcBef>
                        <a:spcAft>
                          <a:spcPts val="1000"/>
                        </a:spcAft>
                      </a:pPr>
                      <a:r>
                        <a:rPr lang="ar-SA" sz="2200" b="0" kern="1200" dirty="0">
                          <a:solidFill>
                            <a:schemeClr val="tx1"/>
                          </a:solidFill>
                          <a:latin typeface="+mj-lt"/>
                          <a:ea typeface="+mj-ea"/>
                          <a:cs typeface="B Zar" panose="00000400000000000000" pitchFamily="2" charset="-78"/>
                        </a:rPr>
                        <a:t>تاريخ اجرا</a:t>
                      </a:r>
                      <a:endParaRPr lang="en-US" sz="2200" b="0" kern="1200" dirty="0">
                        <a:solidFill>
                          <a:schemeClr val="tx1"/>
                        </a:solidFill>
                        <a:latin typeface="+mj-lt"/>
                        <a:ea typeface="+mj-ea"/>
                        <a:cs typeface="B Zar" panose="00000400000000000000" pitchFamily="2" charset="-78"/>
                      </a:endParaRPr>
                    </a:p>
                  </a:txBody>
                  <a:tcPr marL="68580" marR="68580" marT="0" marB="0"/>
                </a:tc>
                <a:tc>
                  <a:txBody>
                    <a:bodyPr/>
                    <a:lstStyle/>
                    <a:p>
                      <a:pPr marL="0" marR="0" algn="just" rtl="1">
                        <a:lnSpc>
                          <a:spcPct val="115000"/>
                        </a:lnSpc>
                        <a:spcBef>
                          <a:spcPts val="0"/>
                        </a:spcBef>
                        <a:spcAft>
                          <a:spcPts val="1000"/>
                        </a:spcAft>
                      </a:pPr>
                      <a:r>
                        <a:rPr lang="ar-SA" sz="2200" b="0" kern="1200">
                          <a:solidFill>
                            <a:schemeClr val="tx1"/>
                          </a:solidFill>
                          <a:latin typeface="+mj-lt"/>
                          <a:ea typeface="+mj-ea"/>
                          <a:cs typeface="B Zar" panose="00000400000000000000" pitchFamily="2" charset="-78"/>
                        </a:rPr>
                        <a:t>مربي</a:t>
                      </a:r>
                      <a:endParaRPr lang="en-US" sz="2200" b="0" kern="1200">
                        <a:solidFill>
                          <a:schemeClr val="tx1"/>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ar-SA" sz="2200" b="0" kern="1200">
                          <a:solidFill>
                            <a:schemeClr val="tx1"/>
                          </a:solidFill>
                          <a:latin typeface="+mj-lt"/>
                          <a:ea typeface="+mj-ea"/>
                          <a:cs typeface="B Zar" panose="00000400000000000000" pitchFamily="2" charset="-78"/>
                        </a:rPr>
                        <a:t>استاديار</a:t>
                      </a:r>
                      <a:endParaRPr lang="en-US" sz="2200" b="0" kern="1200">
                        <a:solidFill>
                          <a:schemeClr val="tx1"/>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ar-SA" sz="2200" b="0" kern="1200">
                          <a:solidFill>
                            <a:schemeClr val="tx1"/>
                          </a:solidFill>
                          <a:latin typeface="+mj-lt"/>
                          <a:ea typeface="+mj-ea"/>
                          <a:cs typeface="B Zar" panose="00000400000000000000" pitchFamily="2" charset="-78"/>
                        </a:rPr>
                        <a:t>دانشيار</a:t>
                      </a:r>
                      <a:endParaRPr lang="en-US" sz="2200" b="0" kern="1200">
                        <a:solidFill>
                          <a:schemeClr val="tx1"/>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ar-SA" sz="2200" b="0" kern="1200" dirty="0">
                          <a:solidFill>
                            <a:schemeClr val="tx1"/>
                          </a:solidFill>
                          <a:latin typeface="+mj-lt"/>
                          <a:ea typeface="+mj-ea"/>
                          <a:cs typeface="B Zar" panose="00000400000000000000" pitchFamily="2" charset="-78"/>
                        </a:rPr>
                        <a:t>استاد</a:t>
                      </a:r>
                      <a:endParaRPr lang="en-US" sz="2200" b="0" kern="1200" dirty="0">
                        <a:solidFill>
                          <a:schemeClr val="tx1"/>
                        </a:solidFill>
                        <a:latin typeface="+mj-lt"/>
                        <a:ea typeface="+mj-ea"/>
                        <a:cs typeface="B Zar" panose="00000400000000000000" pitchFamily="2" charset="-78"/>
                      </a:endParaRPr>
                    </a:p>
                  </a:txBody>
                  <a:tcPr marL="68580" marR="68580" marT="0" marB="0" anchor="ctr"/>
                </a:tc>
                <a:extLst>
                  <a:ext uri="{0D108BD9-81ED-4DB2-BD59-A6C34878D82A}">
                    <a16:rowId xmlns:a16="http://schemas.microsoft.com/office/drawing/2014/main" val="1284022984"/>
                  </a:ext>
                </a:extLst>
              </a:tr>
              <a:tr h="561375">
                <a:tc>
                  <a:txBody>
                    <a:bodyPr/>
                    <a:lstStyle/>
                    <a:p>
                      <a:pPr marL="0" marR="0" algn="just" rtl="1">
                        <a:lnSpc>
                          <a:spcPct val="115000"/>
                        </a:lnSpc>
                        <a:spcBef>
                          <a:spcPts val="0"/>
                        </a:spcBef>
                        <a:spcAft>
                          <a:spcPts val="1000"/>
                        </a:spcAft>
                      </a:pPr>
                      <a:r>
                        <a:rPr lang="ar-SA" sz="2200" b="0" kern="1200" dirty="0" smtClean="0">
                          <a:solidFill>
                            <a:schemeClr val="tx1"/>
                          </a:solidFill>
                          <a:latin typeface="+mj-lt"/>
                          <a:ea typeface="+mj-ea"/>
                          <a:cs typeface="B Zar" panose="00000400000000000000" pitchFamily="2" charset="-78"/>
                        </a:rPr>
                        <a:t>از</a:t>
                      </a:r>
                      <a:r>
                        <a:rPr lang="fa-IR" sz="2200" b="0" kern="1200" dirty="0" smtClean="0">
                          <a:solidFill>
                            <a:schemeClr val="tx1"/>
                          </a:solidFill>
                          <a:latin typeface="+mj-lt"/>
                          <a:ea typeface="+mj-ea"/>
                          <a:cs typeface="B Zar" panose="00000400000000000000" pitchFamily="2" charset="-78"/>
                        </a:rPr>
                        <a:t> 83/11/12 تا 88/12/29</a:t>
                      </a:r>
                      <a:endParaRPr lang="en-US" sz="2200" b="0" kern="1200" dirty="0">
                        <a:solidFill>
                          <a:schemeClr val="tx1"/>
                        </a:solidFill>
                        <a:latin typeface="+mj-lt"/>
                        <a:ea typeface="+mj-ea"/>
                        <a:cs typeface="B Zar" panose="00000400000000000000" pitchFamily="2" charset="-78"/>
                      </a:endParaRPr>
                    </a:p>
                  </a:txBody>
                  <a:tcPr marL="68580" marR="68580" marT="0" marB="0"/>
                </a:tc>
                <a:tc>
                  <a:txBody>
                    <a:bodyPr/>
                    <a:lstStyle/>
                    <a:p>
                      <a:pPr marL="0" marR="0" algn="just" rtl="1">
                        <a:lnSpc>
                          <a:spcPct val="115000"/>
                        </a:lnSpc>
                        <a:spcBef>
                          <a:spcPts val="0"/>
                        </a:spcBef>
                        <a:spcAft>
                          <a:spcPts val="1000"/>
                        </a:spcAft>
                      </a:pPr>
                      <a:r>
                        <a:rPr lang="fa-IR" sz="2200" b="0" kern="1200" dirty="0" smtClean="0">
                          <a:solidFill>
                            <a:schemeClr val="tx1"/>
                          </a:solidFill>
                          <a:latin typeface="+mj-lt"/>
                          <a:ea typeface="+mj-ea"/>
                          <a:cs typeface="B Zar" panose="00000400000000000000" pitchFamily="2" charset="-78"/>
                        </a:rPr>
                        <a:t>4</a:t>
                      </a:r>
                      <a:endParaRPr lang="en-US" sz="2200" b="0" kern="1200" dirty="0">
                        <a:solidFill>
                          <a:schemeClr val="tx1"/>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fa-IR" sz="2200" b="0" kern="1200" dirty="0" smtClean="0">
                          <a:solidFill>
                            <a:schemeClr val="tx1"/>
                          </a:solidFill>
                          <a:latin typeface="+mj-lt"/>
                          <a:ea typeface="+mj-ea"/>
                          <a:cs typeface="B Zar" panose="00000400000000000000" pitchFamily="2" charset="-78"/>
                        </a:rPr>
                        <a:t>5/6</a:t>
                      </a:r>
                      <a:endParaRPr lang="en-US" sz="2200" b="0" kern="1200" dirty="0">
                        <a:solidFill>
                          <a:schemeClr val="tx1"/>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fa-IR" sz="2200" b="0" kern="1200" dirty="0" smtClean="0">
                          <a:solidFill>
                            <a:schemeClr val="tx1"/>
                          </a:solidFill>
                          <a:latin typeface="+mj-lt"/>
                          <a:ea typeface="+mj-ea"/>
                          <a:cs typeface="B Zar" panose="00000400000000000000" pitchFamily="2" charset="-78"/>
                        </a:rPr>
                        <a:t>5/2</a:t>
                      </a:r>
                      <a:endParaRPr lang="en-US" sz="2200" b="0" kern="1200" dirty="0">
                        <a:solidFill>
                          <a:schemeClr val="tx1"/>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fa-IR" sz="2200" b="0" kern="1200" dirty="0" smtClean="0">
                          <a:solidFill>
                            <a:schemeClr val="tx1"/>
                          </a:solidFill>
                          <a:latin typeface="+mj-lt"/>
                          <a:ea typeface="+mj-ea"/>
                          <a:cs typeface="B Zar" panose="00000400000000000000" pitchFamily="2" charset="-78"/>
                        </a:rPr>
                        <a:t>4/8</a:t>
                      </a:r>
                      <a:endParaRPr lang="en-US" sz="2200" b="0" kern="1200" dirty="0">
                        <a:solidFill>
                          <a:schemeClr val="tx1"/>
                        </a:solidFill>
                        <a:latin typeface="+mj-lt"/>
                        <a:ea typeface="+mj-ea"/>
                        <a:cs typeface="B Zar" panose="00000400000000000000" pitchFamily="2" charset="-78"/>
                      </a:endParaRPr>
                    </a:p>
                  </a:txBody>
                  <a:tcPr marL="68580" marR="68580" marT="0" marB="0" anchor="ctr"/>
                </a:tc>
                <a:extLst>
                  <a:ext uri="{0D108BD9-81ED-4DB2-BD59-A6C34878D82A}">
                    <a16:rowId xmlns:a16="http://schemas.microsoft.com/office/drawing/2014/main" val="1142108331"/>
                  </a:ext>
                </a:extLst>
              </a:tr>
              <a:tr h="561375">
                <a:tc>
                  <a:txBody>
                    <a:bodyPr/>
                    <a:lstStyle/>
                    <a:p>
                      <a:pPr marL="0" marR="0" algn="just" rtl="1">
                        <a:lnSpc>
                          <a:spcPct val="115000"/>
                        </a:lnSpc>
                        <a:spcBef>
                          <a:spcPts val="0"/>
                        </a:spcBef>
                        <a:spcAft>
                          <a:spcPts val="1000"/>
                        </a:spcAft>
                      </a:pPr>
                      <a:r>
                        <a:rPr lang="ar-SA" sz="2200" b="0" kern="1200" dirty="0">
                          <a:solidFill>
                            <a:schemeClr val="tx1"/>
                          </a:solidFill>
                          <a:latin typeface="+mj-lt"/>
                          <a:ea typeface="+mj-ea"/>
                          <a:cs typeface="B Zar" panose="00000400000000000000" pitchFamily="2" charset="-78"/>
                        </a:rPr>
                        <a:t>از </a:t>
                      </a:r>
                      <a:r>
                        <a:rPr lang="fa-IR" sz="2200" b="0" kern="1200" dirty="0" smtClean="0">
                          <a:solidFill>
                            <a:schemeClr val="tx1"/>
                          </a:solidFill>
                          <a:latin typeface="+mj-lt"/>
                          <a:ea typeface="+mj-ea"/>
                          <a:cs typeface="B Zar" panose="00000400000000000000" pitchFamily="2" charset="-78"/>
                        </a:rPr>
                        <a:t>89/1/1</a:t>
                      </a:r>
                      <a:r>
                        <a:rPr lang="ar-SA" sz="2200" b="0" kern="1200" dirty="0" smtClean="0">
                          <a:solidFill>
                            <a:schemeClr val="tx1"/>
                          </a:solidFill>
                          <a:latin typeface="+mj-lt"/>
                          <a:ea typeface="+mj-ea"/>
                          <a:cs typeface="B Zar" panose="00000400000000000000" pitchFamily="2" charset="-78"/>
                        </a:rPr>
                        <a:t> </a:t>
                      </a:r>
                      <a:r>
                        <a:rPr lang="ar-SA" sz="2200" b="0" kern="1200" dirty="0">
                          <a:solidFill>
                            <a:schemeClr val="tx1"/>
                          </a:solidFill>
                          <a:latin typeface="+mj-lt"/>
                          <a:ea typeface="+mj-ea"/>
                          <a:cs typeface="B Zar" panose="00000400000000000000" pitchFamily="2" charset="-78"/>
                        </a:rPr>
                        <a:t>به بعد</a:t>
                      </a:r>
                      <a:endParaRPr lang="en-US" sz="2200" b="0" kern="1200" dirty="0">
                        <a:solidFill>
                          <a:schemeClr val="tx1"/>
                        </a:solidFill>
                        <a:latin typeface="+mj-lt"/>
                        <a:ea typeface="+mj-ea"/>
                        <a:cs typeface="B Zar" panose="00000400000000000000" pitchFamily="2" charset="-78"/>
                      </a:endParaRPr>
                    </a:p>
                  </a:txBody>
                  <a:tcPr marL="68580" marR="68580" marT="0" marB="0"/>
                </a:tc>
                <a:tc>
                  <a:txBody>
                    <a:bodyPr/>
                    <a:lstStyle/>
                    <a:p>
                      <a:pPr marL="0" marR="0" algn="just" rtl="1">
                        <a:lnSpc>
                          <a:spcPct val="115000"/>
                        </a:lnSpc>
                        <a:spcBef>
                          <a:spcPts val="0"/>
                        </a:spcBef>
                        <a:spcAft>
                          <a:spcPts val="1000"/>
                        </a:spcAft>
                      </a:pPr>
                      <a:r>
                        <a:rPr lang="fa-IR" sz="2200" b="0" kern="1200" dirty="0" smtClean="0">
                          <a:solidFill>
                            <a:schemeClr val="tx1"/>
                          </a:solidFill>
                          <a:latin typeface="+mj-lt"/>
                          <a:ea typeface="+mj-ea"/>
                          <a:cs typeface="B Zar" panose="00000400000000000000" pitchFamily="2" charset="-78"/>
                        </a:rPr>
                        <a:t>6/5</a:t>
                      </a:r>
                      <a:endParaRPr lang="en-US" sz="2200" b="0" kern="1200" dirty="0">
                        <a:solidFill>
                          <a:schemeClr val="tx1"/>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ar-SA" sz="2200" b="0" kern="1200" dirty="0">
                          <a:solidFill>
                            <a:schemeClr val="tx1"/>
                          </a:solidFill>
                          <a:latin typeface="+mj-lt"/>
                          <a:ea typeface="+mj-ea"/>
                          <a:cs typeface="B Zar" panose="00000400000000000000" pitchFamily="2" charset="-78"/>
                        </a:rPr>
                        <a:t>9</a:t>
                      </a:r>
                      <a:endParaRPr lang="en-US" sz="2200" b="0" kern="1200" dirty="0">
                        <a:solidFill>
                          <a:schemeClr val="tx1"/>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fa-IR" sz="2200" b="0" kern="1200" dirty="0" smtClean="0">
                          <a:solidFill>
                            <a:schemeClr val="tx1"/>
                          </a:solidFill>
                          <a:latin typeface="+mj-lt"/>
                          <a:ea typeface="+mj-ea"/>
                          <a:cs typeface="B Zar" panose="00000400000000000000" pitchFamily="2" charset="-78"/>
                        </a:rPr>
                        <a:t>8/5</a:t>
                      </a:r>
                      <a:endParaRPr lang="en-US" sz="2200" b="0" kern="1200" dirty="0">
                        <a:solidFill>
                          <a:schemeClr val="tx1"/>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ar-SA" sz="2200" b="0" kern="1200" dirty="0">
                          <a:solidFill>
                            <a:schemeClr val="tx1"/>
                          </a:solidFill>
                          <a:latin typeface="+mj-lt"/>
                          <a:ea typeface="+mj-ea"/>
                          <a:cs typeface="B Zar" panose="00000400000000000000" pitchFamily="2" charset="-78"/>
                        </a:rPr>
                        <a:t>7/7</a:t>
                      </a:r>
                      <a:endParaRPr lang="en-US" sz="2200" b="0" kern="1200" dirty="0">
                        <a:solidFill>
                          <a:schemeClr val="tx1"/>
                        </a:solidFill>
                        <a:latin typeface="+mj-lt"/>
                        <a:ea typeface="+mj-ea"/>
                        <a:cs typeface="B Zar" panose="00000400000000000000" pitchFamily="2" charset="-78"/>
                      </a:endParaRPr>
                    </a:p>
                  </a:txBody>
                  <a:tcPr marL="68580" marR="68580" marT="0" marB="0" anchor="ctr"/>
                </a:tc>
                <a:extLst>
                  <a:ext uri="{0D108BD9-81ED-4DB2-BD59-A6C34878D82A}">
                    <a16:rowId xmlns:a16="http://schemas.microsoft.com/office/drawing/2014/main" val="1891391585"/>
                  </a:ext>
                </a:extLst>
              </a:tr>
              <a:tr h="561375">
                <a:tc>
                  <a:txBody>
                    <a:bodyPr/>
                    <a:lstStyle/>
                    <a:p>
                      <a:pPr marL="0" marR="0" algn="just" rtl="1">
                        <a:lnSpc>
                          <a:spcPct val="115000"/>
                        </a:lnSpc>
                        <a:spcBef>
                          <a:spcPts val="0"/>
                        </a:spcBef>
                        <a:spcAft>
                          <a:spcPts val="1000"/>
                        </a:spcAft>
                      </a:pPr>
                      <a:r>
                        <a:rPr lang="ar-SA" sz="2200" b="0" kern="1200" dirty="0" smtClean="0">
                          <a:solidFill>
                            <a:srgbClr val="FF0000"/>
                          </a:solidFill>
                          <a:latin typeface="+mj-lt"/>
                          <a:ea typeface="+mj-ea"/>
                          <a:cs typeface="B Zar" panose="00000400000000000000" pitchFamily="2" charset="-78"/>
                        </a:rPr>
                        <a:t>از</a:t>
                      </a:r>
                      <a:r>
                        <a:rPr lang="fa-IR" sz="2200" b="0" kern="1200" dirty="0" smtClean="0">
                          <a:solidFill>
                            <a:srgbClr val="FF0000"/>
                          </a:solidFill>
                          <a:latin typeface="+mj-lt"/>
                          <a:ea typeface="+mj-ea"/>
                          <a:cs typeface="B Zar" panose="00000400000000000000" pitchFamily="2" charset="-78"/>
                        </a:rPr>
                        <a:t>99/10/1</a:t>
                      </a:r>
                      <a:r>
                        <a:rPr lang="ar-SA" sz="2200" b="0" kern="1200" dirty="0" smtClean="0">
                          <a:solidFill>
                            <a:srgbClr val="FF0000"/>
                          </a:solidFill>
                          <a:latin typeface="+mj-lt"/>
                          <a:ea typeface="+mj-ea"/>
                          <a:cs typeface="B Zar" panose="00000400000000000000" pitchFamily="2" charset="-78"/>
                        </a:rPr>
                        <a:t> </a:t>
                      </a:r>
                      <a:r>
                        <a:rPr lang="ar-SA" sz="2200" b="0" kern="1200" dirty="0">
                          <a:solidFill>
                            <a:srgbClr val="FF0000"/>
                          </a:solidFill>
                          <a:latin typeface="+mj-lt"/>
                          <a:ea typeface="+mj-ea"/>
                          <a:cs typeface="B Zar" panose="00000400000000000000" pitchFamily="2" charset="-78"/>
                        </a:rPr>
                        <a:t>به بعد</a:t>
                      </a:r>
                      <a:endParaRPr lang="en-US" sz="2200" b="0" kern="1200" dirty="0">
                        <a:solidFill>
                          <a:srgbClr val="FF0000"/>
                        </a:solidFill>
                        <a:latin typeface="+mj-lt"/>
                        <a:ea typeface="+mj-ea"/>
                        <a:cs typeface="B Zar" panose="00000400000000000000" pitchFamily="2" charset="-78"/>
                      </a:endParaRPr>
                    </a:p>
                  </a:txBody>
                  <a:tcPr marL="68580" marR="68580" marT="0" marB="0"/>
                </a:tc>
                <a:tc>
                  <a:txBody>
                    <a:bodyPr/>
                    <a:lstStyle/>
                    <a:p>
                      <a:pPr marL="0" marR="0" algn="just" rtl="1">
                        <a:lnSpc>
                          <a:spcPct val="115000"/>
                        </a:lnSpc>
                        <a:spcBef>
                          <a:spcPts val="0"/>
                        </a:spcBef>
                        <a:spcAft>
                          <a:spcPts val="1000"/>
                        </a:spcAft>
                      </a:pPr>
                      <a:r>
                        <a:rPr lang="fa-IR" sz="2200" b="0" kern="1200" dirty="0" smtClean="0">
                          <a:solidFill>
                            <a:srgbClr val="FF0000"/>
                          </a:solidFill>
                          <a:latin typeface="+mj-lt"/>
                          <a:ea typeface="+mj-ea"/>
                          <a:cs typeface="B Zar" panose="00000400000000000000" pitchFamily="2" charset="-78"/>
                        </a:rPr>
                        <a:t>10/9</a:t>
                      </a:r>
                      <a:endParaRPr lang="en-US" sz="2200" b="0" kern="1200" dirty="0">
                        <a:solidFill>
                          <a:srgbClr val="FF0000"/>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fa-IR" sz="2200" b="0" kern="1200" dirty="0" smtClean="0">
                          <a:solidFill>
                            <a:srgbClr val="FF0000"/>
                          </a:solidFill>
                          <a:latin typeface="+mj-lt"/>
                          <a:ea typeface="+mj-ea"/>
                          <a:cs typeface="B Zar" panose="00000400000000000000" pitchFamily="2" charset="-78"/>
                        </a:rPr>
                        <a:t>15/1</a:t>
                      </a:r>
                      <a:endParaRPr lang="en-US" sz="2200" b="0" kern="1200" dirty="0">
                        <a:solidFill>
                          <a:srgbClr val="FF0000"/>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ar-SA" sz="2200" b="0" kern="1200" dirty="0">
                          <a:solidFill>
                            <a:srgbClr val="FF0000"/>
                          </a:solidFill>
                          <a:latin typeface="+mj-lt"/>
                          <a:ea typeface="+mj-ea"/>
                          <a:cs typeface="B Zar" panose="00000400000000000000" pitchFamily="2" charset="-78"/>
                        </a:rPr>
                        <a:t>14</a:t>
                      </a:r>
                      <a:endParaRPr lang="en-US" sz="2200" b="0" kern="1200" dirty="0">
                        <a:solidFill>
                          <a:srgbClr val="FF0000"/>
                        </a:solidFill>
                        <a:latin typeface="+mj-lt"/>
                        <a:ea typeface="+mj-ea"/>
                        <a:cs typeface="B Zar" panose="00000400000000000000" pitchFamily="2" charset="-78"/>
                      </a:endParaRPr>
                    </a:p>
                  </a:txBody>
                  <a:tcPr marL="68580" marR="68580" marT="0" marB="0" anchor="ctr"/>
                </a:tc>
                <a:tc>
                  <a:txBody>
                    <a:bodyPr/>
                    <a:lstStyle/>
                    <a:p>
                      <a:pPr marL="0" marR="0" algn="just" rtl="1">
                        <a:lnSpc>
                          <a:spcPct val="115000"/>
                        </a:lnSpc>
                        <a:spcBef>
                          <a:spcPts val="0"/>
                        </a:spcBef>
                        <a:spcAft>
                          <a:spcPts val="1000"/>
                        </a:spcAft>
                      </a:pPr>
                      <a:r>
                        <a:rPr lang="fa-IR" sz="2200" b="0" kern="1200" dirty="0" smtClean="0">
                          <a:solidFill>
                            <a:srgbClr val="FF0000"/>
                          </a:solidFill>
                          <a:latin typeface="+mj-lt"/>
                          <a:ea typeface="+mj-ea"/>
                          <a:cs typeface="B Zar" panose="00000400000000000000" pitchFamily="2" charset="-78"/>
                        </a:rPr>
                        <a:t>12/3</a:t>
                      </a:r>
                      <a:endParaRPr lang="en-US" sz="2200" b="0" kern="1200" dirty="0">
                        <a:solidFill>
                          <a:srgbClr val="FF0000"/>
                        </a:solidFill>
                        <a:latin typeface="+mj-lt"/>
                        <a:ea typeface="+mj-ea"/>
                        <a:cs typeface="B Zar" panose="00000400000000000000" pitchFamily="2" charset="-78"/>
                      </a:endParaRPr>
                    </a:p>
                  </a:txBody>
                  <a:tcPr marL="68580" marR="68580" marT="0" marB="0" anchor="ctr"/>
                </a:tc>
                <a:extLst>
                  <a:ext uri="{0D108BD9-81ED-4DB2-BD59-A6C34878D82A}">
                    <a16:rowId xmlns:a16="http://schemas.microsoft.com/office/drawing/2014/main" val="1828541881"/>
                  </a:ext>
                </a:extLst>
              </a:tr>
            </a:tbl>
          </a:graphicData>
        </a:graphic>
      </p:graphicFrame>
      <p:sp>
        <p:nvSpPr>
          <p:cNvPr id="5" name="Rectangle 4"/>
          <p:cNvSpPr/>
          <p:nvPr/>
        </p:nvSpPr>
        <p:spPr>
          <a:xfrm>
            <a:off x="836023" y="5659950"/>
            <a:ext cx="11038115" cy="481670"/>
          </a:xfrm>
          <a:prstGeom prst="rect">
            <a:avLst/>
          </a:prstGeom>
        </p:spPr>
        <p:txBody>
          <a:bodyPr wrap="square">
            <a:spAutoFit/>
          </a:bodyPr>
          <a:lstStyle/>
          <a:p>
            <a:pPr algn="just" rtl="1">
              <a:lnSpc>
                <a:spcPct val="115000"/>
              </a:lnSpc>
              <a:spcAft>
                <a:spcPts val="1000"/>
              </a:spcAft>
            </a:pPr>
            <a:r>
              <a:rPr lang="ar-SA" sz="2200" dirty="0">
                <a:latin typeface="+mj-lt"/>
                <a:ea typeface="+mj-ea"/>
                <a:cs typeface="B Zar" panose="00000400000000000000" pitchFamily="2" charset="-78"/>
              </a:rPr>
              <a:t>تبصره1. تغيير و اصلاح ضريب با تصويب هيأت امناء دانشگاه امكان‌پذير است</a:t>
            </a:r>
            <a:r>
              <a:rPr lang="ar-SA" sz="2200" dirty="0" smtClean="0">
                <a:latin typeface="+mj-lt"/>
                <a:ea typeface="+mj-ea"/>
                <a:cs typeface="B Zar" panose="00000400000000000000" pitchFamily="2" charset="-78"/>
              </a:rPr>
              <a:t>.</a:t>
            </a:r>
            <a:endParaRPr lang="en-US" sz="2200" dirty="0">
              <a:latin typeface="+mj-lt"/>
              <a:ea typeface="+mj-ea"/>
              <a:cs typeface="B Zar" panose="00000400000000000000" pitchFamily="2" charset="-78"/>
            </a:endParaRPr>
          </a:p>
        </p:txBody>
      </p:sp>
    </p:spTree>
    <p:extLst>
      <p:ext uri="{BB962C8B-B14F-4D97-AF65-F5344CB8AC3E}">
        <p14:creationId xmlns:p14="http://schemas.microsoft.com/office/powerpoint/2010/main" val="918169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624109"/>
            <a:ext cx="11151915" cy="5855068"/>
          </a:xfrm>
        </p:spPr>
        <p:txBody>
          <a:bodyPr>
            <a:noAutofit/>
          </a:bodyPr>
          <a:lstStyle/>
          <a:p>
            <a:pPr algn="r" rtl="1">
              <a:lnSpc>
                <a:spcPct val="150000"/>
              </a:lnSpc>
            </a:pPr>
            <a:r>
              <a:rPr lang="ar-SA" sz="2200" b="1" dirty="0">
                <a:solidFill>
                  <a:schemeClr val="tx1"/>
                </a:solidFill>
                <a:cs typeface="B Zar" panose="00000400000000000000" pitchFamily="2" charset="-78"/>
              </a:rPr>
              <a:t>ماده 55</a:t>
            </a:r>
            <a:r>
              <a:rPr lang="ar-SA" sz="2200" dirty="0">
                <a:solidFill>
                  <a:schemeClr val="tx1"/>
                </a:solidFill>
                <a:cs typeface="B Zar" panose="00000400000000000000" pitchFamily="2" charset="-78"/>
              </a:rPr>
              <a:t>. براي مشاغل سخت و زيان آور فوق العاده‌اي تحت عنوان فوق العاده سختي شرايط کار به متصديان اين گونه مشاغل تعلق مي‌گيرد. تعيين محيط‌هاي سخت و زيان آور و همچنين ميزان درصد مربوطه برابر دستورالعملي خواهد بود که به پيشنهاد معاون آموزشي دانشگاه وبه تصويب هيأت امناء خواهد </a:t>
            </a:r>
            <a:r>
              <a:rPr lang="ar-SA" sz="2200" dirty="0" smtClean="0">
                <a:solidFill>
                  <a:schemeClr val="tx1"/>
                </a:solidFill>
                <a:cs typeface="B Zar" panose="00000400000000000000" pitchFamily="2" charset="-78"/>
              </a:rPr>
              <a:t>رسيد</a:t>
            </a:r>
            <a:r>
              <a:rPr lang="ar-SA" sz="2200" dirty="0" smtClean="0">
                <a:solidFill>
                  <a:schemeClr val="tx1"/>
                </a:solidFill>
                <a:cs typeface="B Zar" panose="00000400000000000000" pitchFamily="2" charset="-78"/>
                <a:hlinkClick r:id="rId2" action="ppaction://hlinkfile"/>
              </a:rPr>
              <a:t>.(</a:t>
            </a:r>
            <a:r>
              <a:rPr lang="fa-IR" sz="2200" dirty="0" smtClean="0">
                <a:solidFill>
                  <a:schemeClr val="tx1"/>
                </a:solidFill>
                <a:cs typeface="B Zar" panose="00000400000000000000" pitchFamily="2" charset="-78"/>
                <a:hlinkClick r:id="rId2" action="ppaction://hlinkfile"/>
              </a:rPr>
              <a:t>دستور العمل مصوب شده در 96/2/13 هیات امنا دانشگاه </a:t>
            </a:r>
            <a:r>
              <a:rPr lang="ar-SA" sz="2200" dirty="0" smtClean="0">
                <a:solidFill>
                  <a:schemeClr val="tx1"/>
                </a:solidFill>
                <a:cs typeface="B Zar" panose="00000400000000000000" pitchFamily="2" charset="-78"/>
                <a:hlinkClick r:id="rId2" action="ppaction://hlinkfile"/>
              </a:rPr>
              <a:t>) </a:t>
            </a:r>
            <a:r>
              <a:rPr lang="en-US" dirty="0"/>
              <a:t/>
            </a:r>
            <a:br>
              <a:rPr lang="en-US" dirty="0"/>
            </a:br>
            <a:r>
              <a:rPr lang="fa-IR" sz="2200" b="1" dirty="0" smtClean="0">
                <a:solidFill>
                  <a:schemeClr val="tx1"/>
                </a:solidFill>
                <a:cs typeface="B Zar" panose="00000400000000000000" pitchFamily="2" charset="-78"/>
              </a:rPr>
              <a:t/>
            </a:r>
            <a:br>
              <a:rPr lang="fa-IR" sz="2200" b="1" dirty="0" smtClean="0">
                <a:solidFill>
                  <a:schemeClr val="tx1"/>
                </a:solidFill>
                <a:cs typeface="B Zar" panose="00000400000000000000" pitchFamily="2" charset="-78"/>
              </a:rPr>
            </a:br>
            <a:r>
              <a:rPr lang="ar-SA" sz="2200" b="1" dirty="0" smtClean="0">
                <a:solidFill>
                  <a:schemeClr val="tx1"/>
                </a:solidFill>
                <a:cs typeface="B Zar" panose="00000400000000000000" pitchFamily="2" charset="-78"/>
              </a:rPr>
              <a:t>ماده </a:t>
            </a:r>
            <a:r>
              <a:rPr lang="ar-SA" sz="2200" b="1" dirty="0">
                <a:solidFill>
                  <a:schemeClr val="tx1"/>
                </a:solidFill>
                <a:cs typeface="B Zar" panose="00000400000000000000" pitchFamily="2" charset="-78"/>
              </a:rPr>
              <a:t>58 . </a:t>
            </a:r>
            <a:r>
              <a:rPr lang="ar-SA" sz="2200" dirty="0">
                <a:solidFill>
                  <a:schemeClr val="tx1"/>
                </a:solidFill>
                <a:cs typeface="B Zar" panose="00000400000000000000" pitchFamily="2" charset="-78"/>
              </a:rPr>
              <a:t>باستناد ماده 20 قانون حفاظت در برابر اشعه، پرتوكاران اعضاي هيأت علمي برحسب شغل، ميزان پرتوگيري و همچنين احتمال بالقوه پرتوگيري نامتعارف در محيط كار از فوق العاده كار با اشعه استفاده خواهند نمود</a:t>
            </a:r>
            <a:r>
              <a:rPr lang="ar-SA" sz="2200" dirty="0">
                <a:solidFill>
                  <a:schemeClr val="tx1"/>
                </a:solidFill>
                <a:cs typeface="B Zar" panose="00000400000000000000" pitchFamily="2" charset="-78"/>
                <a:hlinkClick r:id="rId3" action="ppaction://hlinkfile"/>
              </a:rPr>
              <a:t>. </a:t>
            </a:r>
            <a:r>
              <a:rPr lang="ar-SA" sz="2200" dirty="0" smtClean="0">
                <a:solidFill>
                  <a:schemeClr val="tx1"/>
                </a:solidFill>
                <a:cs typeface="B Zar" panose="00000400000000000000" pitchFamily="2" charset="-78"/>
                <a:hlinkClick r:id="rId3" action="ppaction://hlinkfile"/>
              </a:rPr>
              <a:t>(پیوست </a:t>
            </a:r>
            <a:r>
              <a:rPr lang="ar-SA" sz="2200" dirty="0">
                <a:solidFill>
                  <a:schemeClr val="tx1"/>
                </a:solidFill>
                <a:cs typeface="B Zar" panose="00000400000000000000" pitchFamily="2" charset="-78"/>
                <a:hlinkClick r:id="rId3" action="ppaction://hlinkfile"/>
              </a:rPr>
              <a:t>شماره11) </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endParaRPr lang="en-US" sz="2200" dirty="0">
              <a:solidFill>
                <a:schemeClr val="tx1"/>
              </a:solidFill>
              <a:cs typeface="B Zar" panose="00000400000000000000" pitchFamily="2" charset="-78"/>
            </a:endParaRPr>
          </a:p>
        </p:txBody>
      </p:sp>
    </p:spTree>
    <p:extLst>
      <p:ext uri="{BB962C8B-B14F-4D97-AF65-F5344CB8AC3E}">
        <p14:creationId xmlns:p14="http://schemas.microsoft.com/office/powerpoint/2010/main" val="188362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7646" y="284474"/>
            <a:ext cx="11116491" cy="6573525"/>
          </a:xfrm>
        </p:spPr>
        <p:txBody>
          <a:bodyPr>
            <a:noAutofit/>
          </a:bodyPr>
          <a:lstStyle/>
          <a:p>
            <a:pPr algn="r" rtl="1">
              <a:lnSpc>
                <a:spcPct val="150000"/>
              </a:lnSpc>
            </a:pPr>
            <a:r>
              <a:rPr lang="ar-SA" sz="2200" b="1" dirty="0">
                <a:solidFill>
                  <a:srgbClr val="FF0000"/>
                </a:solidFill>
                <a:cs typeface="B Zar" panose="00000400000000000000" pitchFamily="2" charset="-78"/>
              </a:rPr>
              <a:t>ماده 90-</a:t>
            </a:r>
            <a:r>
              <a:rPr lang="ar-SA" sz="2200" dirty="0">
                <a:solidFill>
                  <a:srgbClr val="FF0000"/>
                </a:solidFill>
                <a:cs typeface="B Zar" panose="00000400000000000000" pitchFamily="2" charset="-78"/>
              </a:rPr>
              <a:t> دانشگاه مکلف است در مورد بازنشستگی اعضای هیأت علمی با توجه به مرتبه علمی عضو هیأت علمی ، راساً و بدون تقاضای وی به شرح ذیل اقدام نماید: </a:t>
            </a:r>
            <a:r>
              <a:rPr lang="en-US" sz="2200" dirty="0">
                <a:solidFill>
                  <a:srgbClr val="FF0000"/>
                </a:solidFill>
                <a:cs typeface="B Zar" panose="00000400000000000000" pitchFamily="2" charset="-78"/>
              </a:rPr>
              <a:t/>
            </a:r>
            <a:br>
              <a:rPr lang="en-US" sz="2200" dirty="0">
                <a:solidFill>
                  <a:srgbClr val="FF0000"/>
                </a:solidFill>
                <a:cs typeface="B Zar" panose="00000400000000000000" pitchFamily="2" charset="-78"/>
              </a:rPr>
            </a:br>
            <a:r>
              <a:rPr lang="ar-SA" sz="2200" dirty="0">
                <a:solidFill>
                  <a:srgbClr val="FF0000"/>
                </a:solidFill>
                <a:cs typeface="B Zar" panose="00000400000000000000" pitchFamily="2" charset="-78"/>
              </a:rPr>
              <a:t>الف-  مربی، استادیارآموزشی یا پژوهشی با 35 سال خدمت قابل قبول یا 65 سال سن تمام با حداقل 30 سال سابقه خدمت قابل قبول(هر کدام که زودتر حاصل شد) </a:t>
            </a:r>
            <a:r>
              <a:rPr lang="en-US" sz="2200" dirty="0">
                <a:solidFill>
                  <a:srgbClr val="FF0000"/>
                </a:solidFill>
                <a:cs typeface="B Zar" panose="00000400000000000000" pitchFamily="2" charset="-78"/>
              </a:rPr>
              <a:t/>
            </a:r>
            <a:br>
              <a:rPr lang="en-US" sz="2200" dirty="0">
                <a:solidFill>
                  <a:srgbClr val="FF0000"/>
                </a:solidFill>
                <a:cs typeface="B Zar" panose="00000400000000000000" pitchFamily="2" charset="-78"/>
              </a:rPr>
            </a:br>
            <a:r>
              <a:rPr lang="ar-SA" sz="2200" dirty="0">
                <a:solidFill>
                  <a:srgbClr val="FF0000"/>
                </a:solidFill>
                <a:cs typeface="B Zar" panose="00000400000000000000" pitchFamily="2" charset="-78"/>
              </a:rPr>
              <a:t>ب-  دانشیار آموزشی یا پژوهشی با 35 سال خدمت قابل قبول یا 67 سال سن تمام  با حداقل 30 سال سابقه خدمت قابل قبول(هر کدام که زودتر حاصل شد)</a:t>
            </a:r>
            <a:r>
              <a:rPr lang="en-US" sz="2200" dirty="0">
                <a:solidFill>
                  <a:srgbClr val="FF0000"/>
                </a:solidFill>
                <a:cs typeface="B Zar" panose="00000400000000000000" pitchFamily="2" charset="-78"/>
              </a:rPr>
              <a:t/>
            </a:r>
            <a:br>
              <a:rPr lang="en-US" sz="2200" dirty="0">
                <a:solidFill>
                  <a:srgbClr val="FF0000"/>
                </a:solidFill>
                <a:cs typeface="B Zar" panose="00000400000000000000" pitchFamily="2" charset="-78"/>
              </a:rPr>
            </a:br>
            <a:r>
              <a:rPr lang="ar-SA" sz="2200" dirty="0">
                <a:solidFill>
                  <a:srgbClr val="FF0000"/>
                </a:solidFill>
                <a:cs typeface="B Zar" panose="00000400000000000000" pitchFamily="2" charset="-78"/>
              </a:rPr>
              <a:t>ج-  استاد آموزشی یا پژوهشی با  70 سال سن تمام</a:t>
            </a:r>
            <a:r>
              <a:rPr lang="en-US" sz="2200" dirty="0">
                <a:solidFill>
                  <a:srgbClr val="FF0000"/>
                </a:solidFill>
                <a:cs typeface="B Zar" panose="00000400000000000000" pitchFamily="2" charset="-78"/>
              </a:rPr>
              <a:t/>
            </a:r>
            <a:br>
              <a:rPr lang="en-US" sz="2200" dirty="0">
                <a:solidFill>
                  <a:srgbClr val="FF0000"/>
                </a:solidFill>
                <a:cs typeface="B Zar" panose="00000400000000000000" pitchFamily="2" charset="-78"/>
              </a:rPr>
            </a:br>
            <a:r>
              <a:rPr lang="ar-SA" sz="2200" b="1" dirty="0">
                <a:solidFill>
                  <a:srgbClr val="FF0000"/>
                </a:solidFill>
                <a:cs typeface="B Zar" panose="00000400000000000000" pitchFamily="2" charset="-78"/>
              </a:rPr>
              <a:t>تبصره 1: </a:t>
            </a:r>
            <a:r>
              <a:rPr lang="ar-SA" sz="2200" dirty="0">
                <a:solidFill>
                  <a:srgbClr val="FF0000"/>
                </a:solidFill>
                <a:cs typeface="B Zar" panose="00000400000000000000" pitchFamily="2" charset="-78"/>
              </a:rPr>
              <a:t>مؤسسه می تواند اعضای هیأت علمی خود با هر مرتبه علمی که حداقل 30 سال سابقه خدمت قابل قبول دارند را در صورت تقاضای کتبی آنان بازنشسته نماید . </a:t>
            </a:r>
            <a:r>
              <a:rPr lang="en-US" sz="2200" dirty="0">
                <a:solidFill>
                  <a:srgbClr val="FF0000"/>
                </a:solidFill>
                <a:cs typeface="B Zar" panose="00000400000000000000" pitchFamily="2" charset="-78"/>
              </a:rPr>
              <a:t/>
            </a:r>
            <a:br>
              <a:rPr lang="en-US" sz="2200" dirty="0">
                <a:solidFill>
                  <a:srgbClr val="FF0000"/>
                </a:solidFill>
                <a:cs typeface="B Zar" panose="00000400000000000000" pitchFamily="2" charset="-78"/>
              </a:rPr>
            </a:br>
            <a:r>
              <a:rPr lang="ar-SA" sz="2200" b="1" dirty="0">
                <a:solidFill>
                  <a:srgbClr val="FF0000"/>
                </a:solidFill>
                <a:cs typeface="B Zar" panose="00000400000000000000" pitchFamily="2" charset="-78"/>
              </a:rPr>
              <a:t>تبصره 2: </a:t>
            </a:r>
            <a:r>
              <a:rPr lang="ar-SA" sz="2200" dirty="0">
                <a:solidFill>
                  <a:srgbClr val="FF0000"/>
                </a:solidFill>
                <a:cs typeface="B Zar" panose="00000400000000000000" pitchFamily="2" charset="-78"/>
              </a:rPr>
              <a:t>خدمات اساتید با ویژگی های فرهنگی، آموزشی و پژوهشی برتر، خدمات خاص در سطح ملی و چهره های ماندگار با درخواست کتبی فرد،پیشنهاد مؤسسه و تأیید معاونین آموزشی و تحقیقات و فن آوری وزارت و در نهایت تصویب در هیأت امناء مؤسسه هر ساله تا 5 دوره یک ساله (حداکثر تا سقف 75 سال سن تمام)  تمدید می شود. </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r>
              <a:rPr lang="en-US" sz="2200" dirty="0">
                <a:solidFill>
                  <a:srgbClr val="FF0000"/>
                </a:solidFill>
                <a:cs typeface="B Zar" panose="00000400000000000000" pitchFamily="2" charset="-78"/>
              </a:rPr>
              <a:t/>
            </a:r>
            <a:br>
              <a:rPr lang="en-US" sz="2200" dirty="0">
                <a:solidFill>
                  <a:srgbClr val="FF0000"/>
                </a:solidFill>
                <a:cs typeface="B Zar" panose="00000400000000000000" pitchFamily="2" charset="-78"/>
              </a:rPr>
            </a:br>
            <a:endParaRPr lang="en-US" sz="2200" dirty="0">
              <a:solidFill>
                <a:srgbClr val="FF0000"/>
              </a:solidFill>
              <a:cs typeface="B Zar" panose="00000400000000000000" pitchFamily="2" charset="-78"/>
            </a:endParaRPr>
          </a:p>
        </p:txBody>
      </p:sp>
    </p:spTree>
    <p:extLst>
      <p:ext uri="{BB962C8B-B14F-4D97-AF65-F5344CB8AC3E}">
        <p14:creationId xmlns:p14="http://schemas.microsoft.com/office/powerpoint/2010/main" val="375573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2515" y="624109"/>
            <a:ext cx="10982098" cy="2889799"/>
          </a:xfrm>
        </p:spPr>
        <p:txBody>
          <a:bodyPr>
            <a:normAutofit/>
          </a:bodyPr>
          <a:lstStyle/>
          <a:p>
            <a:pPr algn="r">
              <a:lnSpc>
                <a:spcPct val="150000"/>
              </a:lnSpc>
            </a:pPr>
            <a:r>
              <a:rPr lang="ar-SA" sz="2200" b="1" dirty="0">
                <a:solidFill>
                  <a:srgbClr val="FF0000"/>
                </a:solidFill>
                <a:cs typeface="B Zar" panose="00000400000000000000" pitchFamily="2" charset="-78"/>
              </a:rPr>
              <a:t>تبصره 3: </a:t>
            </a:r>
            <a:r>
              <a:rPr lang="ar-SA" sz="2200" dirty="0">
                <a:solidFill>
                  <a:srgbClr val="FF0000"/>
                </a:solidFill>
                <a:cs typeface="B Zar" panose="00000400000000000000" pitchFamily="2" charset="-78"/>
              </a:rPr>
              <a:t>در موارد خاص و ضــرورت بهره مندی از خــدمات اســاتید ممتاز دارای مشخصه های ویژه (اجتــماعی ، اقتصــادی ، فرهنــگی ، سـیاسی) دانشــگاه­ها می­تـــوانند در صـــورت تمایل فرد و با تائید معاونین آموزشی و تحقیقات و فن آوری وزارت و تصویب در هیأت امناء مؤسسه و تأیید و ابلاغ هر ساله وزیر تا سقف80 سال سن تمام، خدمات ایشان را استمرار دهند.</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endParaRPr lang="en-US" sz="2200" dirty="0">
              <a:cs typeface="B Zar" panose="00000400000000000000" pitchFamily="2" charset="-78"/>
            </a:endParaRPr>
          </a:p>
        </p:txBody>
      </p:sp>
    </p:spTree>
    <p:extLst>
      <p:ext uri="{BB962C8B-B14F-4D97-AF65-F5344CB8AC3E}">
        <p14:creationId xmlns:p14="http://schemas.microsoft.com/office/powerpoint/2010/main" val="1080079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56" y="532670"/>
            <a:ext cx="2011681" cy="891181"/>
          </a:xfrm>
        </p:spPr>
        <p:txBody>
          <a:bodyPr/>
          <a:lstStyle/>
          <a:p>
            <a:pPr algn="r"/>
            <a:r>
              <a:rPr lang="fa-IR" dirty="0" smtClean="0">
                <a:solidFill>
                  <a:schemeClr val="tx1"/>
                </a:solidFill>
                <a:cs typeface="B Titr" panose="00000700000000000000" pitchFamily="2" charset="-78"/>
              </a:rPr>
              <a:t>مرخصی ها</a:t>
            </a:r>
            <a:endParaRPr lang="en-US" dirty="0">
              <a:solidFill>
                <a:schemeClr val="tx1"/>
              </a:solidFill>
              <a:cs typeface="B Titr" panose="00000700000000000000" pitchFamily="2" charset="-78"/>
            </a:endParaRPr>
          </a:p>
        </p:txBody>
      </p:sp>
      <p:sp>
        <p:nvSpPr>
          <p:cNvPr id="6" name="TextBox 5"/>
          <p:cNvSpPr txBox="1"/>
          <p:nvPr/>
        </p:nvSpPr>
        <p:spPr>
          <a:xfrm>
            <a:off x="1160351" y="1214845"/>
            <a:ext cx="10713786" cy="1938992"/>
          </a:xfrm>
          <a:prstGeom prst="rect">
            <a:avLst/>
          </a:prstGeom>
          <a:noFill/>
        </p:spPr>
        <p:txBody>
          <a:bodyPr wrap="square" rtlCol="0">
            <a:spAutoFit/>
          </a:bodyPr>
          <a:lstStyle/>
          <a:p>
            <a:pPr algn="r" rtl="1"/>
            <a:r>
              <a:rPr lang="fa-IR" sz="2200" dirty="0" smtClean="0">
                <a:cs typeface="B Titr" panose="00000700000000000000" pitchFamily="2" charset="-78"/>
              </a:rPr>
              <a:t>پیشنهاد نحوه ذخیره مرخصی اعضای هیات علمی به هیات امنا</a:t>
            </a:r>
          </a:p>
          <a:p>
            <a:pPr algn="r" rtl="1"/>
            <a:endParaRPr lang="fa-IR" sz="2200" dirty="0" smtClean="0">
              <a:cs typeface="B Titr" panose="00000700000000000000" pitchFamily="2" charset="-78"/>
            </a:endParaRPr>
          </a:p>
          <a:p>
            <a:pPr algn="r" rtl="1"/>
            <a:r>
              <a:rPr lang="fa-IR" sz="2200" dirty="0" smtClean="0">
                <a:cs typeface="B Titr" panose="00000700000000000000" pitchFamily="2" charset="-78"/>
                <a:hlinkClick r:id="rId2" action="ppaction://hlinkfile"/>
              </a:rPr>
              <a:t>نامه شماره 115/17174/د/1400 مورخ  1400/10/19</a:t>
            </a:r>
            <a:endParaRPr lang="fa-IR" sz="2200" dirty="0" smtClean="0">
              <a:cs typeface="B Titr" panose="00000700000000000000" pitchFamily="2" charset="-78"/>
            </a:endParaRPr>
          </a:p>
          <a:p>
            <a:pPr algn="r" rtl="1"/>
            <a:endParaRPr lang="fa-IR" dirty="0">
              <a:cs typeface="B Titr" panose="00000700000000000000" pitchFamily="2" charset="-78"/>
            </a:endParaRPr>
          </a:p>
          <a:p>
            <a:pPr algn="r" rtl="1"/>
            <a:endParaRPr lang="fa-IR" dirty="0" smtClean="0">
              <a:cs typeface="B Titr" panose="00000700000000000000" pitchFamily="2" charset="-78"/>
            </a:endParaRPr>
          </a:p>
          <a:p>
            <a:pPr algn="r" rtl="1"/>
            <a:endParaRPr lang="en-US" dirty="0">
              <a:cs typeface="B Titr" panose="00000700000000000000" pitchFamily="2" charset="-78"/>
            </a:endParaRPr>
          </a:p>
        </p:txBody>
      </p:sp>
    </p:spTree>
    <p:extLst>
      <p:ext uri="{BB962C8B-B14F-4D97-AF65-F5344CB8AC3E}">
        <p14:creationId xmlns:p14="http://schemas.microsoft.com/office/powerpoint/2010/main" val="19450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63188" y="584922"/>
            <a:ext cx="6198378" cy="682176"/>
          </a:xfrm>
        </p:spPr>
        <p:txBody>
          <a:bodyPr/>
          <a:lstStyle/>
          <a:p>
            <a:pPr algn="ctr"/>
            <a:r>
              <a:rPr lang="fa-IR" dirty="0" smtClean="0">
                <a:solidFill>
                  <a:schemeClr val="tx1"/>
                </a:solidFill>
                <a:cs typeface="B Titr" panose="00000700000000000000" pitchFamily="2" charset="-78"/>
              </a:rPr>
              <a:t>چند نکته مهم از آیین نامه</a:t>
            </a:r>
            <a:endParaRPr lang="en-US" dirty="0">
              <a:solidFill>
                <a:schemeClr val="tx1"/>
              </a:solidFill>
              <a:cs typeface="B Titr" panose="00000700000000000000" pitchFamily="2" charset="-78"/>
            </a:endParaRPr>
          </a:p>
        </p:txBody>
      </p:sp>
      <p:sp>
        <p:nvSpPr>
          <p:cNvPr id="4" name="Rectangle 3"/>
          <p:cNvSpPr/>
          <p:nvPr/>
        </p:nvSpPr>
        <p:spPr>
          <a:xfrm>
            <a:off x="487680" y="1272150"/>
            <a:ext cx="11504023" cy="5190139"/>
          </a:xfrm>
          <a:prstGeom prst="rect">
            <a:avLst/>
          </a:prstGeom>
        </p:spPr>
        <p:txBody>
          <a:bodyPr wrap="square">
            <a:spAutoFit/>
          </a:bodyPr>
          <a:lstStyle/>
          <a:p>
            <a:pPr algn="r" rtl="1">
              <a:lnSpc>
                <a:spcPct val="150000"/>
              </a:lnSpc>
            </a:pPr>
            <a:r>
              <a:rPr lang="ar-SA" sz="2200" b="1" dirty="0">
                <a:latin typeface="+mj-lt"/>
                <a:ea typeface="+mj-ea"/>
                <a:cs typeface="B Zar" panose="00000400000000000000" pitchFamily="2" charset="-78"/>
              </a:rPr>
              <a:t>ماده 66. </a:t>
            </a:r>
            <a:r>
              <a:rPr lang="ar-SA" sz="2200" dirty="0">
                <a:latin typeface="+mj-lt"/>
                <a:ea typeface="+mj-ea"/>
                <a:cs typeface="B Zar" panose="00000400000000000000" pitchFamily="2" charset="-78"/>
              </a:rPr>
              <a:t>فوق العاده هيأت تخلفات : در اجراي قانون رسيدگي به تخلفات اداري و ماده 44 آيين نامه  اجرايي آن براي آن دسته از اعضاء هيأت علمي كه به عضويت در هيأتهاي رسيدگي به تخلفات اداري كاركنان و يا هيأت هاي انتظامي اعضاء هيأت علمي منصوب مي شوند. فوق العاده جذب اضافي علاوه بر فوق العاده جذب استحقاقي به شرح زير پرداخت مي شود:</a:t>
            </a:r>
            <a:endParaRPr lang="en-US" sz="2200" dirty="0">
              <a:latin typeface="+mj-lt"/>
              <a:ea typeface="+mj-ea"/>
              <a:cs typeface="B Zar" panose="00000400000000000000" pitchFamily="2" charset="-78"/>
            </a:endParaRPr>
          </a:p>
          <a:p>
            <a:pPr algn="r" rtl="1">
              <a:lnSpc>
                <a:spcPct val="150000"/>
              </a:lnSpc>
            </a:pPr>
            <a:r>
              <a:rPr lang="ar-SA" sz="2200" dirty="0">
                <a:latin typeface="+mj-lt"/>
                <a:ea typeface="+mj-ea"/>
                <a:cs typeface="B Zar" panose="00000400000000000000" pitchFamily="2" charset="-78"/>
              </a:rPr>
              <a:t>اعضاي اصلي هيات هاي رسيدگي                             حداكثر 20% فوق العاده جذب</a:t>
            </a:r>
            <a:endParaRPr lang="en-US" sz="2200" dirty="0">
              <a:latin typeface="+mj-lt"/>
              <a:ea typeface="+mj-ea"/>
              <a:cs typeface="B Zar" panose="00000400000000000000" pitchFamily="2" charset="-78"/>
            </a:endParaRPr>
          </a:p>
          <a:p>
            <a:pPr algn="r" rtl="1">
              <a:lnSpc>
                <a:spcPct val="150000"/>
              </a:lnSpc>
            </a:pPr>
            <a:r>
              <a:rPr lang="ar-SA" sz="2200" dirty="0">
                <a:latin typeface="+mj-lt"/>
                <a:ea typeface="+mj-ea"/>
                <a:cs typeface="B Zar" panose="00000400000000000000" pitchFamily="2" charset="-78"/>
              </a:rPr>
              <a:t>اعضاي علي البدل هيات هاي رسيدگي                       حداكثر 15% فوق العاده </a:t>
            </a:r>
            <a:r>
              <a:rPr lang="ar-SA" sz="2200" dirty="0" smtClean="0">
                <a:latin typeface="+mj-lt"/>
                <a:ea typeface="+mj-ea"/>
                <a:cs typeface="B Zar" panose="00000400000000000000" pitchFamily="2" charset="-78"/>
              </a:rPr>
              <a:t>جذب</a:t>
            </a:r>
            <a:endParaRPr lang="fa-IR" sz="2200" dirty="0" smtClean="0">
              <a:latin typeface="+mj-lt"/>
              <a:ea typeface="+mj-ea"/>
              <a:cs typeface="B Zar" panose="00000400000000000000" pitchFamily="2" charset="-78"/>
            </a:endParaRPr>
          </a:p>
          <a:p>
            <a:pPr algn="r" rtl="1">
              <a:lnSpc>
                <a:spcPct val="150000"/>
              </a:lnSpc>
            </a:pPr>
            <a:endParaRPr lang="en-US" sz="2200" dirty="0">
              <a:latin typeface="+mj-lt"/>
              <a:ea typeface="+mj-ea"/>
              <a:cs typeface="B Zar" panose="00000400000000000000" pitchFamily="2" charset="-78"/>
            </a:endParaRPr>
          </a:p>
          <a:p>
            <a:pPr algn="just" rtl="1">
              <a:lnSpc>
                <a:spcPct val="150000"/>
              </a:lnSpc>
              <a:spcAft>
                <a:spcPts val="1000"/>
              </a:spcAft>
            </a:pPr>
            <a:r>
              <a:rPr lang="ar-SA" sz="2200" b="1" dirty="0" smtClean="0">
                <a:latin typeface="+mj-lt"/>
                <a:ea typeface="+mj-ea"/>
                <a:cs typeface="B Zar" panose="00000400000000000000" pitchFamily="2" charset="-78"/>
              </a:rPr>
              <a:t>ماده </a:t>
            </a:r>
            <a:r>
              <a:rPr lang="ar-SA" sz="2200" b="1" dirty="0">
                <a:latin typeface="+mj-lt"/>
                <a:ea typeface="+mj-ea"/>
                <a:cs typeface="B Zar" panose="00000400000000000000" pitchFamily="2" charset="-78"/>
              </a:rPr>
              <a:t>96 . </a:t>
            </a:r>
            <a:r>
              <a:rPr lang="ar-SA" sz="2200" dirty="0">
                <a:latin typeface="+mj-lt"/>
                <a:ea typeface="+mj-ea"/>
                <a:cs typeface="B Zar" panose="00000400000000000000" pitchFamily="2" charset="-78"/>
              </a:rPr>
              <a:t>در صورت لغو يا عدم تمديد قرارداد مستخدمين پيماني عضو هيأت علمي، قبل از موعد بازنشستگي معادل 30 روز حقوق و مزاياي مندرج در آخرين حکم کارگزيني به ازاي هر سال خدمت به وي پرداخت مي‌گردد</a:t>
            </a:r>
            <a:r>
              <a:rPr lang="ar-SA" sz="2200" dirty="0" smtClean="0">
                <a:latin typeface="+mj-lt"/>
                <a:ea typeface="+mj-ea"/>
                <a:cs typeface="B Zar" panose="00000400000000000000" pitchFamily="2" charset="-78"/>
              </a:rPr>
              <a:t>.</a:t>
            </a:r>
            <a:endParaRPr lang="fa-IR" sz="2200" dirty="0" smtClean="0">
              <a:latin typeface="+mj-lt"/>
              <a:ea typeface="+mj-ea"/>
              <a:cs typeface="B Zar" panose="00000400000000000000" pitchFamily="2" charset="-78"/>
            </a:endParaRPr>
          </a:p>
          <a:p>
            <a:pPr algn="just" rtl="1">
              <a:lnSpc>
                <a:spcPct val="115000"/>
              </a:lnSpc>
              <a:spcAft>
                <a:spcPts val="1000"/>
              </a:spcAft>
            </a:pPr>
            <a:endParaRPr lang="en-US" sz="2200" dirty="0">
              <a:latin typeface="+mj-lt"/>
              <a:ea typeface="+mj-ea"/>
              <a:cs typeface="B Zar" panose="00000400000000000000" pitchFamily="2" charset="-78"/>
            </a:endParaRPr>
          </a:p>
          <a:p>
            <a:pPr algn="just" rtl="1">
              <a:lnSpc>
                <a:spcPct val="115000"/>
              </a:lnSpc>
              <a:spcAft>
                <a:spcPts val="1000"/>
              </a:spcAft>
            </a:pPr>
            <a:endParaRPr lang="en-US" sz="2200" dirty="0">
              <a:latin typeface="+mj-lt"/>
              <a:ea typeface="+mj-ea"/>
              <a:cs typeface="B Zar" panose="00000400000000000000" pitchFamily="2" charset="-78"/>
            </a:endParaRPr>
          </a:p>
        </p:txBody>
      </p:sp>
    </p:spTree>
    <p:extLst>
      <p:ext uri="{BB962C8B-B14F-4D97-AF65-F5344CB8AC3E}">
        <p14:creationId xmlns:p14="http://schemas.microsoft.com/office/powerpoint/2010/main" val="416796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823" y="624110"/>
            <a:ext cx="11612880" cy="6051010"/>
          </a:xfrm>
        </p:spPr>
        <p:txBody>
          <a:bodyPr>
            <a:noAutofit/>
          </a:bodyPr>
          <a:lstStyle/>
          <a:p>
            <a:pPr algn="r" rtl="1">
              <a:lnSpc>
                <a:spcPct val="150000"/>
              </a:lnSpc>
            </a:pPr>
            <a:r>
              <a:rPr lang="ar-SA" sz="2200" b="1" dirty="0">
                <a:solidFill>
                  <a:schemeClr val="tx1"/>
                </a:solidFill>
                <a:cs typeface="B Zar" panose="00000400000000000000" pitchFamily="2" charset="-78"/>
              </a:rPr>
              <a:t>ماده 101. </a:t>
            </a:r>
            <a:r>
              <a:rPr lang="ar-SA" sz="2200" dirty="0">
                <a:solidFill>
                  <a:schemeClr val="tx1"/>
                </a:solidFill>
                <a:cs typeface="B Zar" panose="00000400000000000000" pitchFamily="2" charset="-78"/>
              </a:rPr>
              <a:t>در مواردي كه در خصوص بازنشستگي و از كارافتادگي و حقوق وظيفه وراث و ... در اين آئين نامه پيش‌بيني نشده است مطابق قانون استخدام کشوری </a:t>
            </a:r>
            <a:r>
              <a:rPr lang="fa-IR" sz="2200" dirty="0">
                <a:solidFill>
                  <a:schemeClr val="tx1"/>
                </a:solidFill>
                <a:cs typeface="B Zar" panose="00000400000000000000" pitchFamily="2" charset="-78"/>
              </a:rPr>
              <a:t>(مطابق قانون </a:t>
            </a:r>
            <a:r>
              <a:rPr lang="fa-IR" sz="2200" dirty="0" smtClean="0">
                <a:solidFill>
                  <a:schemeClr val="tx1"/>
                </a:solidFill>
                <a:cs typeface="B Zar" panose="00000400000000000000" pitchFamily="2" charset="-78"/>
              </a:rPr>
              <a:t>استخدام </a:t>
            </a:r>
            <a:r>
              <a:rPr lang="fa-IR" sz="2200" dirty="0">
                <a:solidFill>
                  <a:schemeClr val="tx1"/>
                </a:solidFill>
                <a:cs typeface="B Zar" panose="00000400000000000000" pitchFamily="2" charset="-78"/>
              </a:rPr>
              <a:t>کشوری عضو هیات علمی آقا در صورت داشتن 50 سال و 25 سال سابقه و عضو هیات علمی خانم با 25 سال سابقه بدون شرط سنی می توانند در صورت تقاضای فرد و </a:t>
            </a:r>
            <a:r>
              <a:rPr lang="fa-IR" sz="2200" dirty="0" smtClean="0">
                <a:solidFill>
                  <a:schemeClr val="tx1"/>
                </a:solidFill>
                <a:cs typeface="B Zar" panose="00000400000000000000" pitchFamily="2" charset="-78"/>
              </a:rPr>
              <a:t>موافقت </a:t>
            </a:r>
            <a:r>
              <a:rPr lang="fa-IR" sz="2200" dirty="0">
                <a:solidFill>
                  <a:schemeClr val="tx1"/>
                </a:solidFill>
                <a:cs typeface="B Zar" panose="00000400000000000000" pitchFamily="2" charset="-78"/>
              </a:rPr>
              <a:t>مسئولین دانشگاه بازنشسته گردد</a:t>
            </a:r>
            <a:r>
              <a:rPr lang="fa-IR" sz="2200" dirty="0" smtClean="0">
                <a:solidFill>
                  <a:schemeClr val="tx1"/>
                </a:solidFill>
                <a:cs typeface="B Zar" panose="00000400000000000000" pitchFamily="2" charset="-78"/>
              </a:rPr>
              <a:t>. بند </a:t>
            </a:r>
            <a:r>
              <a:rPr lang="fa-IR" sz="2200" dirty="0">
                <a:solidFill>
                  <a:schemeClr val="tx1"/>
                </a:solidFill>
                <a:cs typeface="B Zar" panose="00000400000000000000" pitchFamily="2" charset="-78"/>
              </a:rPr>
              <a:t>الف تبصره یک ماده 2 قانون اصلاح مقررات بازنشستگی و وظیفه مصوبه 68/12/13 مجلس شورای </a:t>
            </a:r>
            <a:r>
              <a:rPr lang="fa-IR" sz="2200" dirty="0" smtClean="0">
                <a:solidFill>
                  <a:schemeClr val="tx1"/>
                </a:solidFill>
                <a:cs typeface="B Zar" panose="00000400000000000000" pitchFamily="2" charset="-78"/>
              </a:rPr>
              <a:t>اسلامی و </a:t>
            </a:r>
            <a:r>
              <a:rPr lang="fa-IR" sz="2200" dirty="0">
                <a:solidFill>
                  <a:schemeClr val="tx1"/>
                </a:solidFill>
                <a:cs typeface="B Zar" panose="00000400000000000000" pitchFamily="2" charset="-78"/>
              </a:rPr>
              <a:t>بند ب تبصره ماده </a:t>
            </a:r>
            <a:r>
              <a:rPr lang="fa-IR" sz="2200" dirty="0" smtClean="0">
                <a:solidFill>
                  <a:schemeClr val="tx1"/>
                </a:solidFill>
                <a:cs typeface="B Zar" panose="00000400000000000000" pitchFamily="2" charset="-78"/>
              </a:rPr>
              <a:t>مذکور .  </a:t>
            </a:r>
            <a:r>
              <a:rPr lang="fa-IR" sz="2200" dirty="0">
                <a:solidFill>
                  <a:schemeClr val="tx1"/>
                </a:solidFill>
                <a:cs typeface="B Zar" panose="00000400000000000000" pitchFamily="2" charset="-78"/>
              </a:rPr>
              <a:t>ماده 77 : قانون استخدام کشوری65 سال سن با 25 سال سابقه خدمت دستگاه مجاز است فرد را بازنشسته نماید)</a:t>
            </a:r>
            <a:r>
              <a:rPr lang="ar-SA" sz="2200" dirty="0">
                <a:solidFill>
                  <a:schemeClr val="tx1"/>
                </a:solidFill>
                <a:cs typeface="B Zar" panose="00000400000000000000" pitchFamily="2" charset="-78"/>
              </a:rPr>
              <a:t> عمل خواهد شد.</a:t>
            </a:r>
            <a:r>
              <a:rPr lang="fa-IR" sz="2200" dirty="0">
                <a:cs typeface="B Zar" panose="00000400000000000000" pitchFamily="2" charset="-78"/>
              </a:rPr>
              <a:t/>
            </a:r>
            <a:br>
              <a:rPr lang="fa-IR" sz="2200" dirty="0">
                <a:cs typeface="B Zar" panose="00000400000000000000" pitchFamily="2" charset="-78"/>
              </a:rPr>
            </a:br>
            <a:r>
              <a:rPr lang="ar-SA" sz="2200" b="1" dirty="0" smtClean="0">
                <a:solidFill>
                  <a:schemeClr val="tx1"/>
                </a:solidFill>
                <a:cs typeface="B Zar" panose="00000400000000000000" pitchFamily="2" charset="-78"/>
              </a:rPr>
              <a:t>ماده </a:t>
            </a:r>
            <a:r>
              <a:rPr lang="ar-SA" sz="2200" b="1" dirty="0">
                <a:solidFill>
                  <a:schemeClr val="tx1"/>
                </a:solidFill>
                <a:cs typeface="B Zar" panose="00000400000000000000" pitchFamily="2" charset="-78"/>
              </a:rPr>
              <a:t>104</a:t>
            </a:r>
            <a:r>
              <a:rPr lang="ar-SA" sz="2200" dirty="0">
                <a:solidFill>
                  <a:schemeClr val="tx1"/>
                </a:solidFill>
                <a:cs typeface="B Zar" panose="00000400000000000000" pitchFamily="2" charset="-78"/>
              </a:rPr>
              <a:t>. حداكثر مدت استفاده از مرخصي استعلاجي در يك سال تقويمي چهار ماه ميباشد كه در اين مدت حقوق و فوق‌العاده‌هاي مربوطه قابل پرداخت مي‌باشد.</a:t>
            </a:r>
            <a:r>
              <a:rPr lang="en-US" sz="2200" dirty="0">
                <a:cs typeface="B Zar" panose="00000400000000000000" pitchFamily="2" charset="-78"/>
              </a:rPr>
              <a:t/>
            </a:r>
            <a:br>
              <a:rPr lang="en-US" sz="2200" dirty="0">
                <a:cs typeface="B Zar" panose="00000400000000000000" pitchFamily="2" charset="-78"/>
              </a:rPr>
            </a:br>
            <a:r>
              <a:rPr lang="ar-SA" sz="2200" b="1" dirty="0">
                <a:solidFill>
                  <a:schemeClr val="tx1"/>
                </a:solidFill>
                <a:cs typeface="B Zar" panose="00000400000000000000" pitchFamily="2" charset="-78"/>
              </a:rPr>
              <a:t>ماده 108. </a:t>
            </a:r>
            <a:r>
              <a:rPr lang="ar-SA" sz="2200" dirty="0">
                <a:solidFill>
                  <a:schemeClr val="tx1"/>
                </a:solidFill>
                <a:cs typeface="B Zar" panose="00000400000000000000" pitchFamily="2" charset="-78"/>
              </a:rPr>
              <a:t>تشخيص ابتلاي ‌عضو هيأت علمي به بيماري صعب العلاج و تعيين مدت معذوريت وي به عهده شوراي پزشكي است. حداكثر مدت اين معذوريت در هر نوبت شش ماه و تا زمان تشخيص از كار افتادگي (برابر قانون استخدام كشوري) قابل تمديد خواهد بود.</a:t>
            </a: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r>
              <a:rPr lang="ar-SA" sz="2200" dirty="0">
                <a:solidFill>
                  <a:schemeClr val="tx1"/>
                </a:solidFill>
                <a:cs typeface="B Zar" panose="00000400000000000000" pitchFamily="2" charset="-78"/>
              </a:rPr>
              <a:t>تبصره. در مدت مرخصي بيماري صعب العلاج مازاد بر چهار ماه استعلاجي حداكثر تا يك سال حقوق و فوق‌العاده‌هاي مربوطه پرداخت مي‌شود و مازاد برآن فقط حقوق مبنا و فوق العاده مخصوص و فوق العاده جذب پرداخت خواهد شد.</a:t>
            </a:r>
            <a:r>
              <a:rPr lang="fa-IR" sz="2200" b="1" dirty="0" smtClean="0">
                <a:solidFill>
                  <a:schemeClr val="tx1"/>
                </a:solidFill>
                <a:cs typeface="B Zar" panose="00000400000000000000" pitchFamily="2" charset="-78"/>
              </a:rPr>
              <a:t/>
            </a:r>
            <a:br>
              <a:rPr lang="fa-IR" sz="2200" b="1" dirty="0" smtClean="0">
                <a:solidFill>
                  <a:schemeClr val="tx1"/>
                </a:solidFill>
                <a:cs typeface="B Zar" panose="00000400000000000000" pitchFamily="2" charset="-78"/>
              </a:rPr>
            </a:br>
            <a:r>
              <a:rPr lang="en-US" sz="2200" dirty="0">
                <a:solidFill>
                  <a:schemeClr val="tx1"/>
                </a:solidFill>
                <a:cs typeface="B Zar" panose="00000400000000000000" pitchFamily="2" charset="-78"/>
              </a:rPr>
              <a:t/>
            </a:r>
            <a:br>
              <a:rPr lang="en-US" sz="2200" dirty="0">
                <a:solidFill>
                  <a:schemeClr val="tx1"/>
                </a:solidFill>
                <a:cs typeface="B Zar" panose="00000400000000000000" pitchFamily="2" charset="-78"/>
              </a:rPr>
            </a:br>
            <a:endParaRPr lang="en-US" sz="2200" dirty="0">
              <a:solidFill>
                <a:schemeClr val="tx1"/>
              </a:solidFill>
              <a:cs typeface="B Zar" panose="00000400000000000000" pitchFamily="2" charset="-78"/>
            </a:endParaRPr>
          </a:p>
        </p:txBody>
      </p:sp>
    </p:spTree>
    <p:extLst>
      <p:ext uri="{BB962C8B-B14F-4D97-AF65-F5344CB8AC3E}">
        <p14:creationId xmlns:p14="http://schemas.microsoft.com/office/powerpoint/2010/main" val="1727997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612" y="22211"/>
            <a:ext cx="9503986" cy="1894007"/>
          </a:xfrm>
        </p:spPr>
        <p:txBody>
          <a:bodyPr>
            <a:normAutofit/>
          </a:bodyPr>
          <a:lstStyle/>
          <a:p>
            <a:pPr algn="r" rtl="1">
              <a:lnSpc>
                <a:spcPct val="150000"/>
              </a:lnSpc>
            </a:pPr>
            <a:r>
              <a:rPr lang="fa-IR" dirty="0" smtClean="0">
                <a:solidFill>
                  <a:schemeClr val="tx1"/>
                </a:solidFill>
                <a:cs typeface="B Titr" panose="00000700000000000000" pitchFamily="2" charset="-78"/>
              </a:rPr>
              <a:t>تغییرات آیین نامه اداری و استخدامی اعضای هیات علمی</a:t>
            </a:r>
            <a:endParaRPr lang="en-US" dirty="0">
              <a:solidFill>
                <a:schemeClr val="tx1"/>
              </a:solidFill>
              <a:cs typeface="B Titr" panose="00000700000000000000" pitchFamily="2" charset="-78"/>
            </a:endParaRPr>
          </a:p>
        </p:txBody>
      </p:sp>
      <p:sp>
        <p:nvSpPr>
          <p:cNvPr id="4" name="Rectangle 3"/>
          <p:cNvSpPr/>
          <p:nvPr/>
        </p:nvSpPr>
        <p:spPr>
          <a:xfrm>
            <a:off x="757646" y="2082049"/>
            <a:ext cx="10535951" cy="3945696"/>
          </a:xfrm>
          <a:prstGeom prst="rect">
            <a:avLst/>
          </a:prstGeom>
        </p:spPr>
        <p:txBody>
          <a:bodyPr wrap="square">
            <a:spAutoFit/>
          </a:bodyPr>
          <a:lstStyle/>
          <a:p>
            <a:pPr algn="just" rtl="1">
              <a:lnSpc>
                <a:spcPct val="115000"/>
              </a:lnSpc>
              <a:spcAft>
                <a:spcPts val="1000"/>
              </a:spcAft>
            </a:pPr>
            <a:r>
              <a:rPr lang="ar-SA" sz="2800" b="1" dirty="0">
                <a:solidFill>
                  <a:srgbClr val="C0504D"/>
                </a:solidFill>
                <a:latin typeface="Traffic" panose="00000400000000000000" pitchFamily="2" charset="-78"/>
                <a:ea typeface="Calibri" panose="020F0502020204030204" pitchFamily="34" charset="0"/>
                <a:cs typeface="B Zar" panose="00000400000000000000" pitchFamily="2" charset="-78"/>
              </a:rPr>
              <a:t>ماده 3.</a:t>
            </a:r>
            <a:r>
              <a:rPr lang="ar-SA" sz="2800" dirty="0">
                <a:solidFill>
                  <a:srgbClr val="C0504D"/>
                </a:solidFill>
                <a:latin typeface="Traffic" panose="00000400000000000000" pitchFamily="2" charset="-78"/>
                <a:ea typeface="Calibri" panose="020F0502020204030204" pitchFamily="34" charset="0"/>
                <a:cs typeface="B Zar" panose="00000400000000000000" pitchFamily="2" charset="-78"/>
              </a:rPr>
              <a:t> عضو هيأت علمي تمام وقت جغرافيايي : فردي است كه به طور تمام وقت كامل و54 ساعت در هفته طبق برنامه تنظيمي دانشگاه در اختياردانشگاه بوده و حق انجام كار انتفاعي تخصصي خارج ازدانشگاه را ندارد</a:t>
            </a:r>
            <a:r>
              <a:rPr lang="ar-SA" sz="2800" dirty="0" smtClean="0">
                <a:solidFill>
                  <a:srgbClr val="C0504D"/>
                </a:solidFill>
                <a:latin typeface="Traffic" panose="00000400000000000000" pitchFamily="2" charset="-78"/>
                <a:ea typeface="Calibri" panose="020F0502020204030204" pitchFamily="34" charset="0"/>
                <a:cs typeface="B Zar" panose="00000400000000000000" pitchFamily="2" charset="-78"/>
              </a:rPr>
              <a:t>.</a:t>
            </a:r>
            <a:endParaRPr lang="en-US" sz="2800" dirty="0" smtClean="0">
              <a:solidFill>
                <a:srgbClr val="C0504D"/>
              </a:solidFill>
              <a:latin typeface="Traffic" panose="00000400000000000000" pitchFamily="2" charset="-78"/>
              <a:ea typeface="Calibri" panose="020F0502020204030204" pitchFamily="34" charset="0"/>
              <a:cs typeface="B Zar" panose="00000400000000000000" pitchFamily="2" charset="-78"/>
            </a:endParaRPr>
          </a:p>
          <a:p>
            <a:pPr algn="just" rtl="1">
              <a:lnSpc>
                <a:spcPct val="115000"/>
              </a:lnSpc>
              <a:spcAft>
                <a:spcPts val="1000"/>
              </a:spcAft>
            </a:pPr>
            <a:endParaRPr lang="fa-IR" sz="2800" dirty="0" smtClean="0">
              <a:effectLst/>
              <a:latin typeface="Calibri" panose="020F0502020204030204" pitchFamily="34" charset="0"/>
              <a:ea typeface="Calibri" panose="020F0502020204030204" pitchFamily="34" charset="0"/>
              <a:cs typeface="B Zar" panose="00000400000000000000" pitchFamily="2" charset="-78"/>
            </a:endParaRPr>
          </a:p>
          <a:p>
            <a:pPr algn="just" rtl="1">
              <a:lnSpc>
                <a:spcPct val="115000"/>
              </a:lnSpc>
              <a:spcAft>
                <a:spcPts val="1000"/>
              </a:spcAft>
            </a:pPr>
            <a:r>
              <a:rPr lang="ar-SA" sz="2800" dirty="0">
                <a:latin typeface="Traffic" panose="00000400000000000000" pitchFamily="2" charset="-78"/>
                <a:ea typeface="Calibri" panose="020F0502020204030204" pitchFamily="34" charset="0"/>
                <a:cs typeface="B Zar" panose="00000400000000000000" pitchFamily="2" charset="-78"/>
              </a:rPr>
              <a:t>ماده 4. عضو هيأت علمي تمام وقت (غير تمام وقت جغرافيايي): فردي است كه هفته</a:t>
            </a:r>
            <a:r>
              <a:rPr lang="en-US" sz="2800" dirty="0">
                <a:latin typeface="Traffic" panose="00000400000000000000" pitchFamily="2" charset="-78"/>
                <a:ea typeface="Calibri" panose="020F0502020204030204" pitchFamily="34" charset="0"/>
                <a:cs typeface="B Zar" panose="00000400000000000000" pitchFamily="2" charset="-78"/>
              </a:rPr>
              <a:t>‌</a:t>
            </a:r>
            <a:r>
              <a:rPr lang="ar-SA" sz="2800" dirty="0">
                <a:latin typeface="Traffic" panose="00000400000000000000" pitchFamily="2" charset="-78"/>
                <a:ea typeface="Calibri" panose="020F0502020204030204" pitchFamily="34" charset="0"/>
                <a:cs typeface="B Zar" panose="00000400000000000000" pitchFamily="2" charset="-78"/>
              </a:rPr>
              <a:t>اي چهل ساعت طبق برنامه تنظيمي دانشگاه خدمت مي‌نمايد.</a:t>
            </a:r>
            <a:endParaRPr lang="en-US" sz="2800" dirty="0">
              <a:latin typeface="Traffic" panose="00000400000000000000" pitchFamily="2" charset="-78"/>
              <a:ea typeface="Calibri" panose="020F0502020204030204" pitchFamily="34" charset="0"/>
              <a:cs typeface="B Zar" panose="00000400000000000000" pitchFamily="2" charset="-78"/>
            </a:endParaRPr>
          </a:p>
          <a:p>
            <a:pPr algn="just" rtl="1">
              <a:lnSpc>
                <a:spcPct val="115000"/>
              </a:lnSpc>
              <a:spcAft>
                <a:spcPts val="10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9265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504" y="169817"/>
            <a:ext cx="11821886" cy="6688183"/>
          </a:xfrm>
        </p:spPr>
        <p:txBody>
          <a:bodyPr>
            <a:normAutofit/>
          </a:bodyPr>
          <a:lstStyle/>
          <a:p>
            <a:pPr algn="r" rtl="1">
              <a:lnSpc>
                <a:spcPct val="150000"/>
              </a:lnSpc>
            </a:pPr>
            <a:r>
              <a:rPr lang="en-US" dirty="0">
                <a:cs typeface="B Zar" panose="00000400000000000000" pitchFamily="2" charset="-78"/>
              </a:rPr>
              <a:t/>
            </a:r>
            <a:br>
              <a:rPr lang="en-US" dirty="0">
                <a:cs typeface="B Zar" panose="00000400000000000000" pitchFamily="2" charset="-78"/>
              </a:rPr>
            </a:br>
            <a:r>
              <a:rPr lang="ar-SA" sz="2400" b="1" dirty="0">
                <a:solidFill>
                  <a:schemeClr val="tx1"/>
                </a:solidFill>
                <a:cs typeface="B Zar" panose="00000400000000000000" pitchFamily="2" charset="-78"/>
              </a:rPr>
              <a:t>ماده 112</a:t>
            </a:r>
            <a:r>
              <a:rPr lang="ar-SA" sz="2400" dirty="0">
                <a:solidFill>
                  <a:schemeClr val="tx1"/>
                </a:solidFill>
                <a:cs typeface="B Zar" panose="00000400000000000000" pitchFamily="2" charset="-78"/>
              </a:rPr>
              <a:t>. عضو هيأت علمي بايد تقاضاي استفاده از مرخصي بدون حقوق خود را با ذكر علت و مدت آن از طريق گروه مربوطه به دانشكده ارسال نمايد.صدور حکم مرخصی بدون حقوق منوط به تاييد رياست دانشكده وتصويب معاون آموزشي دانشگاه خواهد بود.</a:t>
            </a:r>
            <a:endParaRPr lang="en-US" sz="2400" dirty="0"/>
          </a:p>
        </p:txBody>
      </p:sp>
    </p:spTree>
    <p:extLst>
      <p:ext uri="{BB962C8B-B14F-4D97-AF65-F5344CB8AC3E}">
        <p14:creationId xmlns:p14="http://schemas.microsoft.com/office/powerpoint/2010/main" val="128646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399" y="271413"/>
            <a:ext cx="8911687" cy="1060999"/>
          </a:xfrm>
        </p:spPr>
        <p:txBody>
          <a:bodyPr/>
          <a:lstStyle/>
          <a:p>
            <a:pPr algn="ctr"/>
            <a:r>
              <a:rPr lang="fa-IR" dirty="0" smtClean="0">
                <a:solidFill>
                  <a:schemeClr val="tx1"/>
                </a:solidFill>
                <a:cs typeface="B Titr" panose="00000700000000000000" pitchFamily="2" charset="-78"/>
              </a:rPr>
              <a:t>قانون حمایت از خانواده و جوانی جمعیت</a:t>
            </a:r>
            <a:endParaRPr lang="en-US" dirty="0">
              <a:solidFill>
                <a:schemeClr val="tx1"/>
              </a:solidFill>
              <a:cs typeface="B Titr" panose="00000700000000000000" pitchFamily="2" charset="-78"/>
            </a:endParaRPr>
          </a:p>
        </p:txBody>
      </p:sp>
      <p:sp>
        <p:nvSpPr>
          <p:cNvPr id="4" name="TextBox 3"/>
          <p:cNvSpPr txBox="1"/>
          <p:nvPr/>
        </p:nvSpPr>
        <p:spPr>
          <a:xfrm>
            <a:off x="548640" y="1188720"/>
            <a:ext cx="11312434" cy="3416320"/>
          </a:xfrm>
          <a:prstGeom prst="rect">
            <a:avLst/>
          </a:prstGeom>
          <a:noFill/>
        </p:spPr>
        <p:txBody>
          <a:bodyPr wrap="square" rtlCol="0">
            <a:spAutoFit/>
          </a:bodyPr>
          <a:lstStyle/>
          <a:p>
            <a:pPr algn="r" rtl="1">
              <a:lnSpc>
                <a:spcPct val="150000"/>
              </a:lnSpc>
            </a:pPr>
            <a:r>
              <a:rPr lang="fa-IR" sz="2400" dirty="0" smtClean="0">
                <a:cs typeface="B Titr" panose="00000700000000000000" pitchFamily="2" charset="-78"/>
              </a:rPr>
              <a:t>نحوه پرداخت حقوق و مزایای ایام مرخصی استعلاجی زایمان بانوان مشمولین قانون تعهدات هیات علمی</a:t>
            </a:r>
          </a:p>
          <a:p>
            <a:pPr algn="r" rtl="1">
              <a:lnSpc>
                <a:spcPct val="150000"/>
              </a:lnSpc>
            </a:pPr>
            <a:r>
              <a:rPr lang="fa-IR" sz="2400" dirty="0" smtClean="0">
                <a:cs typeface="B Titr" panose="00000700000000000000" pitchFamily="2" charset="-78"/>
                <a:hlinkClick r:id="rId2" action="ppaction://hlinkfile"/>
              </a:rPr>
              <a:t>بخشنامه شماره 115/17476-1-1401 مورخ 1401/10/20 دانشگاه</a:t>
            </a:r>
            <a:endParaRPr lang="fa-IR" sz="2400" dirty="0" smtClean="0">
              <a:cs typeface="B Titr" panose="00000700000000000000" pitchFamily="2" charset="-78"/>
            </a:endParaRPr>
          </a:p>
          <a:p>
            <a:pPr algn="r" rtl="1">
              <a:lnSpc>
                <a:spcPct val="150000"/>
              </a:lnSpc>
            </a:pPr>
            <a:r>
              <a:rPr lang="fa-IR" sz="2400" dirty="0" smtClean="0">
                <a:cs typeface="B Titr" panose="00000700000000000000" pitchFamily="2" charset="-78"/>
                <a:hlinkClick r:id="rId3" action="ppaction://hlinkfile"/>
              </a:rPr>
              <a:t>بخشنامه شماره 100/994 مورخ 1401/8/1  </a:t>
            </a:r>
            <a:r>
              <a:rPr lang="fa-IR" sz="2400" dirty="0" smtClean="0">
                <a:cs typeface="B Titr" panose="00000700000000000000" pitchFamily="2" charset="-78"/>
              </a:rPr>
              <a:t> </a:t>
            </a:r>
            <a:r>
              <a:rPr lang="fa-IR" sz="2400" b="1" dirty="0">
                <a:latin typeface="+mj-lt"/>
                <a:ea typeface="+mj-ea"/>
                <a:cs typeface="B Zar" panose="00000400000000000000" pitchFamily="2" charset="-78"/>
              </a:rPr>
              <a:t> </a:t>
            </a:r>
            <a:r>
              <a:rPr lang="fa-IR" sz="2400" b="1" dirty="0" smtClean="0">
                <a:latin typeface="+mj-lt"/>
                <a:ea typeface="+mj-ea"/>
                <a:cs typeface="B Zar" panose="00000400000000000000" pitchFamily="2" charset="-78"/>
              </a:rPr>
              <a:t>   </a:t>
            </a:r>
            <a:r>
              <a:rPr lang="fa-IR" sz="2400" dirty="0" smtClean="0">
                <a:cs typeface="B Titr" panose="00000700000000000000" pitchFamily="2" charset="-78"/>
              </a:rPr>
              <a:t>  </a:t>
            </a:r>
            <a:r>
              <a:rPr lang="fa-IR" sz="2400" dirty="0">
                <a:cs typeface="B Titr" panose="00000700000000000000" pitchFamily="2" charset="-78"/>
                <a:hlinkClick r:id="rId4" action="ppaction://hlinkfile"/>
              </a:rPr>
              <a:t>نامه سازمان تامین اجتماعی</a:t>
            </a:r>
            <a:endParaRPr lang="fa-IR" sz="2400" dirty="0">
              <a:cs typeface="B Titr" panose="00000700000000000000" pitchFamily="2" charset="-78"/>
            </a:endParaRPr>
          </a:p>
          <a:p>
            <a:pPr algn="r" rtl="1">
              <a:lnSpc>
                <a:spcPct val="150000"/>
              </a:lnSpc>
            </a:pPr>
            <a:r>
              <a:rPr lang="fa-IR" sz="2400" dirty="0" smtClean="0">
                <a:cs typeface="B Titr" panose="00000700000000000000" pitchFamily="2" charset="-78"/>
              </a:rPr>
              <a:t>----------------------------------------------</a:t>
            </a:r>
          </a:p>
          <a:p>
            <a:pPr algn="r" rtl="1">
              <a:lnSpc>
                <a:spcPct val="150000"/>
              </a:lnSpc>
            </a:pPr>
            <a:r>
              <a:rPr lang="fa-IR" sz="2400" dirty="0" smtClean="0">
                <a:cs typeface="B Titr" panose="00000700000000000000" pitchFamily="2" charset="-78"/>
              </a:rPr>
              <a:t>تسری ماده ماده </a:t>
            </a:r>
            <a:r>
              <a:rPr lang="fa-IR" sz="2400" dirty="0">
                <a:cs typeface="B Titr" panose="00000700000000000000" pitchFamily="2" charset="-78"/>
              </a:rPr>
              <a:t>27 قانون حمایت از خانواده و جوانی </a:t>
            </a:r>
            <a:r>
              <a:rPr lang="fa-IR" sz="2400" dirty="0" smtClean="0">
                <a:cs typeface="B Titr" panose="00000700000000000000" pitchFamily="2" charset="-78"/>
              </a:rPr>
              <a:t>جمعیت به بانوان اعضای هیات علمی تعهداتی</a:t>
            </a:r>
          </a:p>
          <a:p>
            <a:pPr algn="r" rtl="1">
              <a:lnSpc>
                <a:spcPct val="150000"/>
              </a:lnSpc>
            </a:pPr>
            <a:r>
              <a:rPr lang="fa-IR" sz="2400" dirty="0" smtClean="0">
                <a:cs typeface="B Titr" panose="00000700000000000000" pitchFamily="2" charset="-78"/>
                <a:hlinkClick r:id="rId5" action="ppaction://hlinkfile"/>
              </a:rPr>
              <a:t>نامه شماره 209/5636/د مورخ 1401/6/27 مدیت منابع انسانی</a:t>
            </a:r>
            <a:endParaRPr lang="en-US" sz="2400" dirty="0">
              <a:cs typeface="B Titr" panose="00000700000000000000" pitchFamily="2" charset="-78"/>
            </a:endParaRPr>
          </a:p>
        </p:txBody>
      </p:sp>
    </p:spTree>
    <p:extLst>
      <p:ext uri="{BB962C8B-B14F-4D97-AF65-F5344CB8AC3E}">
        <p14:creationId xmlns:p14="http://schemas.microsoft.com/office/powerpoint/2010/main" val="219230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04949" y="457202"/>
            <a:ext cx="11592770" cy="6244046"/>
          </a:xfrm>
          <a:prstGeom prst="rect">
            <a:avLst/>
          </a:prstGeom>
        </p:spPr>
      </p:pic>
    </p:spTree>
    <p:extLst>
      <p:ext uri="{BB962C8B-B14F-4D97-AF65-F5344CB8AC3E}">
        <p14:creationId xmlns:p14="http://schemas.microsoft.com/office/powerpoint/2010/main" val="3234793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2004" y="593036"/>
            <a:ext cx="11672047" cy="5056648"/>
          </a:xfrm>
          <a:prstGeom prst="rect">
            <a:avLst/>
          </a:prstGeom>
        </p:spPr>
      </p:pic>
    </p:spTree>
    <p:extLst>
      <p:ext uri="{BB962C8B-B14F-4D97-AF65-F5344CB8AC3E}">
        <p14:creationId xmlns:p14="http://schemas.microsoft.com/office/powerpoint/2010/main" val="130134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53847"/>
            <a:ext cx="11112725" cy="1452883"/>
          </a:xfrm>
        </p:spPr>
        <p:txBody>
          <a:bodyPr>
            <a:normAutofit fontScale="90000"/>
          </a:bodyPr>
          <a:lstStyle/>
          <a:p>
            <a:pPr algn="r" rtl="1"/>
            <a:r>
              <a:rPr lang="fa-IR" dirty="0" smtClean="0">
                <a:cs typeface="B Titr" panose="00000700000000000000" pitchFamily="2" charset="-78"/>
              </a:rPr>
              <a:t>ماده 16 قانون حمایت از خانواده و جوانی جمعیت: کمک هزینه اولاد و حق عائله مندی از ابتدای سال 1401 به ترتیب 100% و 50 % افزایش می یابد.</a:t>
            </a:r>
            <a:endParaRPr lang="en-US" dirty="0">
              <a:cs typeface="B Titr" panose="00000700000000000000" pitchFamily="2" charset="-78"/>
            </a:endParaRPr>
          </a:p>
        </p:txBody>
      </p:sp>
      <p:pic>
        <p:nvPicPr>
          <p:cNvPr id="6" name="Picture 5"/>
          <p:cNvPicPr>
            <a:picLocks noChangeAspect="1"/>
          </p:cNvPicPr>
          <p:nvPr/>
        </p:nvPicPr>
        <p:blipFill>
          <a:blip r:embed="rId2"/>
          <a:stretch>
            <a:fillRect/>
          </a:stretch>
        </p:blipFill>
        <p:spPr>
          <a:xfrm>
            <a:off x="733184" y="1905000"/>
            <a:ext cx="10771428" cy="4577992"/>
          </a:xfrm>
          <a:prstGeom prst="rect">
            <a:avLst/>
          </a:prstGeom>
        </p:spPr>
      </p:pic>
    </p:spTree>
    <p:extLst>
      <p:ext uri="{BB962C8B-B14F-4D97-AF65-F5344CB8AC3E}">
        <p14:creationId xmlns:p14="http://schemas.microsoft.com/office/powerpoint/2010/main" val="331781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0774" y="326574"/>
            <a:ext cx="9921292" cy="1280890"/>
          </a:xfrm>
        </p:spPr>
        <p:txBody>
          <a:bodyPr>
            <a:normAutofit/>
          </a:bodyPr>
          <a:lstStyle/>
          <a:p>
            <a:pPr algn="ctr"/>
            <a:r>
              <a:rPr lang="fa-IR" sz="2500" dirty="0" smtClean="0">
                <a:solidFill>
                  <a:schemeClr val="tx1"/>
                </a:solidFill>
                <a:cs typeface="B Titr" panose="00000700000000000000" pitchFamily="2" charset="-78"/>
              </a:rPr>
              <a:t>نحوه ورود اطلاعات درخصوص فرزند متولد شده از ابتدای سال 1401 به بعد</a:t>
            </a:r>
            <a:r>
              <a:rPr lang="fa-IR" sz="2200" dirty="0" smtClean="0">
                <a:solidFill>
                  <a:schemeClr val="tx1"/>
                </a:solidFill>
                <a:cs typeface="B Titr" panose="00000700000000000000" pitchFamily="2" charset="-78"/>
              </a:rPr>
              <a:t/>
            </a:r>
            <a:br>
              <a:rPr lang="fa-IR" sz="2200" dirty="0" smtClean="0">
                <a:solidFill>
                  <a:schemeClr val="tx1"/>
                </a:solidFill>
                <a:cs typeface="B Titr" panose="00000700000000000000" pitchFamily="2" charset="-78"/>
              </a:rPr>
            </a:br>
            <a:r>
              <a:rPr lang="fa-IR" sz="2200" dirty="0" smtClean="0">
                <a:solidFill>
                  <a:schemeClr val="accent6"/>
                </a:solidFill>
                <a:cs typeface="B Titr" panose="00000700000000000000" pitchFamily="2" charset="-78"/>
              </a:rPr>
              <a:t>تب استخدامی – سوابق 1 – مشاهده افراد تحت تکفل – اضافه نمودن افراد</a:t>
            </a:r>
            <a:endParaRPr lang="en-US" sz="2200" dirty="0">
              <a:solidFill>
                <a:schemeClr val="accent6"/>
              </a:solidFill>
              <a:cs typeface="B Titr" panose="000007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9816" y="1384663"/>
            <a:ext cx="11821886" cy="6021976"/>
          </a:xfrm>
          <a:prstGeom prst="rect">
            <a:avLst/>
          </a:prstGeom>
        </p:spPr>
      </p:pic>
      <p:sp>
        <p:nvSpPr>
          <p:cNvPr id="5" name="Rectangle 4"/>
          <p:cNvSpPr/>
          <p:nvPr/>
        </p:nvSpPr>
        <p:spPr>
          <a:xfrm flipV="1">
            <a:off x="7184571" y="2573381"/>
            <a:ext cx="2892063" cy="118297"/>
          </a:xfrm>
          <a:prstGeom prst="rect">
            <a:avLst/>
          </a:prstGeom>
          <a:solidFill>
            <a:srgbClr val="57433C"/>
          </a:solid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Down Arrow 5"/>
          <p:cNvSpPr/>
          <p:nvPr/>
        </p:nvSpPr>
        <p:spPr>
          <a:xfrm rot="17862093">
            <a:off x="5534796" y="3643040"/>
            <a:ext cx="286385" cy="1609725"/>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Process 7"/>
          <p:cNvSpPr/>
          <p:nvPr/>
        </p:nvSpPr>
        <p:spPr>
          <a:xfrm>
            <a:off x="2991394" y="4232366"/>
            <a:ext cx="2129246" cy="9144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879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2">
                <a:lumMod val="20000"/>
                <a:lumOff val="80000"/>
              </a:schemeClr>
            </a:gs>
            <a:gs pos="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069" y="310601"/>
            <a:ext cx="11821885" cy="5868130"/>
          </a:xfrm>
        </p:spPr>
        <p:txBody>
          <a:bodyPr/>
          <a:lstStyle/>
          <a:p>
            <a:pPr algn="r" rtl="1">
              <a:lnSpc>
                <a:spcPct val="150000"/>
              </a:lnSpc>
            </a:pPr>
            <a:r>
              <a:rPr lang="fa-IR" b="1" dirty="0" smtClean="0">
                <a:cs typeface="B Titr" panose="00000700000000000000" pitchFamily="2" charset="-78"/>
              </a:rPr>
              <a:t>											</a:t>
            </a:r>
            <a:r>
              <a:rPr lang="fa-IR" b="1" dirty="0" smtClean="0">
                <a:cs typeface="B Titr" panose="00000700000000000000" pitchFamily="2" charset="-78"/>
              </a:rPr>
              <a:t/>
            </a:r>
            <a:br>
              <a:rPr lang="fa-IR" b="1" dirty="0" smtClean="0">
                <a:cs typeface="B Titr" panose="00000700000000000000" pitchFamily="2" charset="-78"/>
              </a:rPr>
            </a:br>
            <a:r>
              <a:rPr lang="fa-IR" sz="2400" b="1" dirty="0" smtClean="0">
                <a:cs typeface="B Mitra" panose="00000400000000000000" pitchFamily="2" charset="-78"/>
                <a:hlinkClick r:id="rId2" action="ppaction://hlinkfile"/>
              </a:rPr>
              <a:t>بخشنامه </a:t>
            </a:r>
            <a:r>
              <a:rPr lang="fa-IR" sz="2400" b="1" dirty="0" smtClean="0">
                <a:cs typeface="B Mitra" panose="00000400000000000000" pitchFamily="2" charset="-78"/>
                <a:hlinkClick r:id="rId2" action="ppaction://hlinkfile"/>
              </a:rPr>
              <a:t>شماره 100/11232/د/99 مورخ 99/10/12 </a:t>
            </a:r>
            <a:r>
              <a:rPr lang="fa-IR" sz="2400" b="1" dirty="0" smtClean="0">
                <a:cs typeface="B Mitra" panose="00000400000000000000" pitchFamily="2" charset="-78"/>
                <a:hlinkClick r:id="rId2" action="ppaction://hlinkfile"/>
              </a:rPr>
              <a:t>درخصوص اعمال ضریب </a:t>
            </a:r>
            <a:r>
              <a:rPr lang="fa-IR" sz="2400" b="1" dirty="0" smtClean="0">
                <a:cs typeface="B Mitra" panose="00000400000000000000" pitchFamily="2" charset="-78"/>
                <a:hlinkClick r:id="rId2" action="ppaction://hlinkfile"/>
              </a:rPr>
              <a:t>منطقه (1/5 برابر مدت تحصیل) </a:t>
            </a:r>
            <a:r>
              <a:rPr lang="fa-IR" sz="2400" b="1" dirty="0" smtClean="0">
                <a:cs typeface="B Mitra" panose="00000400000000000000" pitchFamily="2" charset="-78"/>
              </a:rPr>
              <a:t>جهت اعضای هیات علمی غیربالینی   </a:t>
            </a:r>
            <a:r>
              <a:rPr lang="fa-IR" sz="2400" b="1" dirty="0" smtClean="0">
                <a:solidFill>
                  <a:schemeClr val="accent6">
                    <a:lumMod val="60000"/>
                    <a:lumOff val="40000"/>
                  </a:schemeClr>
                </a:solidFill>
                <a:cs typeface="B Mitra" panose="00000400000000000000" pitchFamily="2" charset="-78"/>
                <a:hlinkClick r:id="rId3" action="ppaction://hlinkfile"/>
              </a:rPr>
              <a:t>نامه </a:t>
            </a:r>
            <a:r>
              <a:rPr lang="fa-IR" sz="2400" b="1" dirty="0" smtClean="0">
                <a:solidFill>
                  <a:schemeClr val="accent6">
                    <a:lumMod val="60000"/>
                    <a:lumOff val="40000"/>
                  </a:schemeClr>
                </a:solidFill>
                <a:cs typeface="B Mitra" panose="00000400000000000000" pitchFamily="2" charset="-78"/>
                <a:hlinkClick r:id="rId3" action="ppaction://hlinkfile"/>
              </a:rPr>
              <a:t>3847 مرکز امور هیات علمی وزارت بهداشت</a:t>
            </a:r>
            <a:r>
              <a:rPr lang="fa-IR" b="1" dirty="0" smtClean="0">
                <a:cs typeface="B Titr" panose="00000700000000000000" pitchFamily="2" charset="-78"/>
              </a:rPr>
              <a:t/>
            </a:r>
            <a:br>
              <a:rPr lang="fa-IR" b="1" dirty="0" smtClean="0">
                <a:cs typeface="B Titr" panose="00000700000000000000" pitchFamily="2" charset="-78"/>
              </a:rPr>
            </a:br>
            <a:r>
              <a:rPr lang="fa-IR" b="1" dirty="0" smtClean="0">
                <a:solidFill>
                  <a:schemeClr val="accent6">
                    <a:lumMod val="60000"/>
                    <a:lumOff val="40000"/>
                  </a:schemeClr>
                </a:solidFill>
                <a:cs typeface="B Titr" panose="00000700000000000000" pitchFamily="2" charset="-78"/>
              </a:rPr>
              <a:t>---------------------------------</a:t>
            </a:r>
            <a:r>
              <a:rPr lang="fa-IR" b="1" dirty="0" smtClean="0">
                <a:cs typeface="B Titr" panose="00000700000000000000" pitchFamily="2" charset="-78"/>
              </a:rPr>
              <a:t/>
            </a:r>
            <a:br>
              <a:rPr lang="fa-IR" b="1" dirty="0" smtClean="0">
                <a:cs typeface="B Titr" panose="00000700000000000000" pitchFamily="2" charset="-78"/>
              </a:rPr>
            </a:br>
            <a:r>
              <a:rPr lang="fa-IR" sz="2400" b="1" dirty="0">
                <a:cs typeface="B Mitra" panose="00000400000000000000" pitchFamily="2" charset="-78"/>
                <a:hlinkClick r:id="rId4" action="ppaction://hlinkfile"/>
              </a:rPr>
              <a:t>بخشنامه گذراندن دوره کوتاه مدت اعضای هیات علمی جدید </a:t>
            </a:r>
            <a:r>
              <a:rPr lang="fa-IR" sz="2400" b="1" dirty="0" smtClean="0">
                <a:cs typeface="B Mitra" panose="00000400000000000000" pitchFamily="2" charset="-78"/>
                <a:hlinkClick r:id="rId4" action="ppaction://hlinkfile"/>
              </a:rPr>
              <a:t>الورود 100/2181-1-1401 مورخ 1401/3/10</a:t>
            </a:r>
            <a:r>
              <a:rPr lang="fa-IR" sz="2400" b="1" dirty="0" smtClean="0">
                <a:cs typeface="B Mitra" panose="00000400000000000000" pitchFamily="2" charset="-78"/>
              </a:rPr>
              <a:t> </a:t>
            </a:r>
            <a:br>
              <a:rPr lang="fa-IR" sz="2400" b="1" dirty="0" smtClean="0">
                <a:cs typeface="B Mitra" panose="00000400000000000000" pitchFamily="2" charset="-78"/>
              </a:rPr>
            </a:br>
            <a:r>
              <a:rPr lang="fa-IR" sz="2000" b="1" dirty="0" smtClean="0">
                <a:cs typeface="B Mitra" panose="00000400000000000000" pitchFamily="2" charset="-78"/>
              </a:rPr>
              <a:t>اخذ گواهی مربوطه جهت اعطای ترفیع پایه سالیانه درخصوص اعضای هیات علمی با سابقه کمتر از 5 سال الزامی است.</a:t>
            </a:r>
            <a:r>
              <a:rPr lang="fa-IR" sz="2400" b="1" dirty="0" smtClean="0">
                <a:cs typeface="B Mitra" panose="00000400000000000000" pitchFamily="2" charset="-78"/>
              </a:rPr>
              <a:t/>
            </a:r>
            <a:br>
              <a:rPr lang="fa-IR" sz="2400" b="1" dirty="0" smtClean="0">
                <a:cs typeface="B Mitra" panose="00000400000000000000" pitchFamily="2" charset="-78"/>
              </a:rPr>
            </a:br>
            <a:r>
              <a:rPr lang="fa-IR" b="1" dirty="0" smtClean="0">
                <a:solidFill>
                  <a:schemeClr val="accent6">
                    <a:lumMod val="60000"/>
                    <a:lumOff val="40000"/>
                  </a:schemeClr>
                </a:solidFill>
                <a:cs typeface="B Titr" panose="00000700000000000000" pitchFamily="2" charset="-78"/>
              </a:rPr>
              <a:t>---------------------------------</a:t>
            </a:r>
            <a:br>
              <a:rPr lang="fa-IR" b="1" dirty="0" smtClean="0">
                <a:solidFill>
                  <a:schemeClr val="accent6">
                    <a:lumMod val="60000"/>
                    <a:lumOff val="40000"/>
                  </a:schemeClr>
                </a:solidFill>
                <a:cs typeface="B Titr" panose="00000700000000000000" pitchFamily="2" charset="-78"/>
              </a:rPr>
            </a:br>
            <a:r>
              <a:rPr lang="fa-IR" sz="2400" b="1" dirty="0">
                <a:cs typeface="B Mitra" panose="00000400000000000000" pitchFamily="2" charset="-78"/>
                <a:hlinkClick r:id="rId5" action="ppaction://hlinkfile"/>
              </a:rPr>
              <a:t>بخشنامه برقراری فوق العاده </a:t>
            </a:r>
            <a:r>
              <a:rPr lang="fa-IR" sz="2400" b="1" dirty="0" smtClean="0">
                <a:cs typeface="B Mitra" panose="00000400000000000000" pitchFamily="2" charset="-78"/>
                <a:hlinkClick r:id="rId5" action="ppaction://hlinkfile"/>
              </a:rPr>
              <a:t>ایثارگران (ماده 51) </a:t>
            </a:r>
            <a:r>
              <a:rPr lang="fa-IR" sz="2400" b="1" dirty="0">
                <a:cs typeface="B Mitra" panose="00000400000000000000" pitchFamily="2" charset="-78"/>
                <a:hlinkClick r:id="rId5" action="ppaction://hlinkfile"/>
              </a:rPr>
              <a:t>115/14849/د/93 مورخ 93/12/2</a:t>
            </a:r>
            <a:endParaRPr lang="en-US" sz="2400" b="1" dirty="0">
              <a:cs typeface="B Mitra" panose="00000400000000000000" pitchFamily="2" charset="-78"/>
            </a:endParaRPr>
          </a:p>
        </p:txBody>
      </p:sp>
    </p:spTree>
    <p:extLst>
      <p:ext uri="{BB962C8B-B14F-4D97-AF65-F5344CB8AC3E}">
        <p14:creationId xmlns:p14="http://schemas.microsoft.com/office/powerpoint/2010/main" val="2071172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274322"/>
            <a:ext cx="11273244" cy="6596742"/>
          </a:xfrm>
          <a:prstGeom prst="rect">
            <a:avLst/>
          </a:prstGeom>
        </p:spPr>
      </p:pic>
      <p:sp>
        <p:nvSpPr>
          <p:cNvPr id="5" name="Rectangle 4"/>
          <p:cNvSpPr/>
          <p:nvPr/>
        </p:nvSpPr>
        <p:spPr>
          <a:xfrm>
            <a:off x="528490" y="5660350"/>
            <a:ext cx="1744448"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fa-IR" sz="5400" b="1" cap="none" spc="0" dirty="0" smtClean="0">
                <a:ln w="22225">
                  <a:solidFill>
                    <a:schemeClr val="accent2"/>
                  </a:solidFill>
                  <a:prstDash val="solid"/>
                </a:ln>
                <a:solidFill>
                  <a:schemeClr val="accent2">
                    <a:lumMod val="40000"/>
                    <a:lumOff val="60000"/>
                  </a:schemeClr>
                </a:solidFill>
                <a:effectLst/>
                <a:cs typeface="B Titr" panose="00000700000000000000" pitchFamily="2" charset="-78"/>
              </a:rPr>
              <a:t>پایان</a:t>
            </a:r>
            <a:endParaRPr lang="en-US" sz="5400" b="1" cap="none" spc="0" dirty="0">
              <a:ln w="22225">
                <a:solidFill>
                  <a:schemeClr val="accent2"/>
                </a:solidFill>
                <a:prstDash val="solid"/>
              </a:ln>
              <a:solidFill>
                <a:schemeClr val="accent2">
                  <a:lumMod val="40000"/>
                  <a:lumOff val="60000"/>
                </a:schemeClr>
              </a:solidFill>
              <a:effectLst/>
              <a:cs typeface="B Titr" panose="00000700000000000000" pitchFamily="2" charset="-78"/>
            </a:endParaRPr>
          </a:p>
        </p:txBody>
      </p:sp>
      <p:sp>
        <p:nvSpPr>
          <p:cNvPr id="6" name="TextBox 5"/>
          <p:cNvSpPr txBox="1"/>
          <p:nvPr/>
        </p:nvSpPr>
        <p:spPr>
          <a:xfrm>
            <a:off x="1775085" y="130629"/>
            <a:ext cx="8101898" cy="646331"/>
          </a:xfrm>
          <a:prstGeom prst="rect">
            <a:avLst/>
          </a:prstGeom>
          <a:noFill/>
        </p:spPr>
        <p:txBody>
          <a:bodyPr wrap="none" rtlCol="0">
            <a:spAutoFit/>
          </a:bodyPr>
          <a:lstStyle/>
          <a:p>
            <a:r>
              <a:rPr lang="fa-IR" sz="3600" dirty="0" smtClean="0">
                <a:cs typeface="B Titr" panose="00000700000000000000" pitchFamily="2" charset="-78"/>
              </a:rPr>
              <a:t>با آرزوی سلامتی و بهروزی برای </a:t>
            </a:r>
            <a:r>
              <a:rPr lang="fa-IR" sz="3600" dirty="0">
                <a:cs typeface="B Titr" panose="00000700000000000000" pitchFamily="2" charset="-78"/>
              </a:rPr>
              <a:t>همکاران گرامی</a:t>
            </a:r>
            <a:endParaRPr lang="en-US" sz="3600" dirty="0">
              <a:cs typeface="B Titr" panose="00000700000000000000" pitchFamily="2" charset="-78"/>
            </a:endParaRPr>
          </a:p>
        </p:txBody>
      </p:sp>
    </p:spTree>
    <p:extLst>
      <p:ext uri="{BB962C8B-B14F-4D97-AF65-F5344CB8AC3E}">
        <p14:creationId xmlns:p14="http://schemas.microsoft.com/office/powerpoint/2010/main" val="2054078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610" y="193032"/>
            <a:ext cx="11721402" cy="6233890"/>
          </a:xfrm>
        </p:spPr>
        <p:txBody>
          <a:bodyPr>
            <a:normAutofit fontScale="90000"/>
          </a:bodyPr>
          <a:lstStyle/>
          <a:p>
            <a:pPr algn="r" rtl="1"/>
            <a:r>
              <a:rPr lang="ar-SA" sz="2700" dirty="0">
                <a:solidFill>
                  <a:srgbClr val="C0504D"/>
                </a:solidFill>
                <a:latin typeface="Traffic" panose="00000400000000000000" pitchFamily="2" charset="-78"/>
                <a:ea typeface="Calibri" panose="020F0502020204030204" pitchFamily="34" charset="0"/>
                <a:cs typeface="B Zar" panose="00000400000000000000" pitchFamily="2" charset="-78"/>
              </a:rPr>
              <a:t>ماده 13 -بکارگیری اعضائ هیات علمی در موسسات موضوع آئین نامه اداری استخدامی اعضاء هیات علمی دانشگاهها و موسسات آموزش عالی و پژوهشی وابسته ، صرفا به صورت تمام وقت جغرافیایی با رعایت مفاد ماده 3 آئین نامه اداری استخدامی مجاز خواهد بود . </a:t>
            </a:r>
            <a: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t/>
            </a:r>
            <a:b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br>
            <a: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t> </a:t>
            </a:r>
            <a:b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br>
            <a:r>
              <a:rPr lang="ar-SA" sz="2700" dirty="0">
                <a:solidFill>
                  <a:srgbClr val="C0504D"/>
                </a:solidFill>
                <a:latin typeface="Traffic" panose="00000400000000000000" pitchFamily="2" charset="-78"/>
                <a:ea typeface="Calibri" panose="020F0502020204030204" pitchFamily="34" charset="0"/>
                <a:cs typeface="B Zar" panose="00000400000000000000" pitchFamily="2" charset="-78"/>
              </a:rPr>
              <a:t>*تبصره 1– به دانشگاهها / دانشکده ها و موسسات آموزش عالی وابسته به وزارت بهداشت ، درمان و آموزش پزشکی اجازه داده می شود تا از افراد واجد شرایط زیر به عنوان عضو هیئت علمی تمام وقت استفاده نمایند . </a:t>
            </a:r>
            <a: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t/>
            </a:r>
            <a:b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br>
            <a:r>
              <a:rPr lang="ar-SA" sz="2700" dirty="0">
                <a:solidFill>
                  <a:srgbClr val="C0504D"/>
                </a:solidFill>
                <a:latin typeface="Traffic" panose="00000400000000000000" pitchFamily="2" charset="-78"/>
                <a:ea typeface="Calibri" panose="020F0502020204030204" pitchFamily="34" charset="0"/>
                <a:cs typeface="B Zar" panose="00000400000000000000" pitchFamily="2" charset="-78"/>
              </a:rPr>
              <a:t>تبصره 2 -چنانچه دانشگاه با توجه به قوانین بودجه سنواتی نتواند اعتبارات لازم برای جبران فعالیت تمام وقت جغرافیایی اعضای هیات علمی خود را تامین نماید می تواند اعضاء هیات علمی تمام وقت جغرافیایی خود را مشروط به احراز دانشیاری به تمام وقت تبدیل نماید . </a:t>
            </a:r>
            <a: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t/>
            </a:r>
            <a:b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br>
            <a:r>
              <a:rPr lang="ar-SA" sz="2700" dirty="0">
                <a:solidFill>
                  <a:srgbClr val="C0504D"/>
                </a:solidFill>
                <a:latin typeface="Traffic" panose="00000400000000000000" pitchFamily="2" charset="-78"/>
                <a:ea typeface="Calibri" panose="020F0502020204030204" pitchFamily="34" charset="0"/>
                <a:cs typeface="B Zar" panose="00000400000000000000" pitchFamily="2" charset="-78"/>
              </a:rPr>
              <a:t> </a:t>
            </a:r>
            <a: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t/>
            </a:r>
            <a:b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br>
            <a:r>
              <a:rPr lang="ar-SA" sz="2700" dirty="0">
                <a:solidFill>
                  <a:srgbClr val="C0504D"/>
                </a:solidFill>
                <a:latin typeface="Traffic" panose="00000400000000000000" pitchFamily="2" charset="-78"/>
                <a:ea typeface="Calibri" panose="020F0502020204030204" pitchFamily="34" charset="0"/>
                <a:cs typeface="B Zar" panose="00000400000000000000" pitchFamily="2" charset="-78"/>
              </a:rPr>
              <a:t>تبصره 3: در موسسات ( به جز موسسات مستقر در تهران ، کرج ، اصفهان ، شیراز ، تبریز، مشهد ) با تصویب هیات رئیسه دانشگاه و تائید معاونت آموزشی وزارت ، انجام خدمت تمام وقت تا 20 درصد از اعضاء هیات علمی به تفکیک علوم پایه و بالینی با حداقل مرتبه استادیاری بلامانع است . </a:t>
            </a:r>
            <a: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t/>
            </a:r>
            <a:br>
              <a:rPr lang="en-US" sz="2700" dirty="0">
                <a:solidFill>
                  <a:srgbClr val="C0504D"/>
                </a:solidFill>
                <a:latin typeface="Traffic" panose="00000400000000000000" pitchFamily="2" charset="-78"/>
                <a:ea typeface="Calibri" panose="020F0502020204030204" pitchFamily="34" charset="0"/>
                <a:cs typeface="B Zar" panose="00000400000000000000" pitchFamily="2" charset="-78"/>
              </a:rPr>
            </a:br>
            <a:r>
              <a:rPr lang="ar-SA" sz="2700" dirty="0">
                <a:solidFill>
                  <a:srgbClr val="C0504D"/>
                </a:solidFill>
                <a:latin typeface="Traffic" panose="00000400000000000000" pitchFamily="2" charset="-78"/>
                <a:ea typeface="Calibri" panose="020F0502020204030204" pitchFamily="34" charset="0"/>
                <a:cs typeface="B Zar" panose="00000400000000000000" pitchFamily="2" charset="-78"/>
              </a:rPr>
              <a:t>تبصره 4 : اعضاء هیات علمی تمام وقت مشمول دریافت هیچ یک از ضرایب خاص فوق العاده ها ( </a:t>
            </a:r>
            <a:r>
              <a:rPr lang="fa-IR" sz="2700" dirty="0" smtClean="0">
                <a:solidFill>
                  <a:srgbClr val="C0504D"/>
                </a:solidFill>
                <a:latin typeface="Traffic" panose="00000400000000000000" pitchFamily="2" charset="-78"/>
                <a:ea typeface="Calibri" panose="020F0502020204030204" pitchFamily="34" charset="0"/>
                <a:cs typeface="B Zar" panose="00000400000000000000" pitchFamily="2" charset="-78"/>
              </a:rPr>
              <a:t>1/6</a:t>
            </a:r>
            <a:r>
              <a:rPr lang="ar-SA" sz="2700" dirty="0" smtClean="0">
                <a:solidFill>
                  <a:srgbClr val="C0504D"/>
                </a:solidFill>
                <a:latin typeface="Traffic" panose="00000400000000000000" pitchFamily="2" charset="-78"/>
                <a:ea typeface="Calibri" panose="020F0502020204030204" pitchFamily="34" charset="0"/>
                <a:cs typeface="B Zar" panose="00000400000000000000" pitchFamily="2" charset="-78"/>
              </a:rPr>
              <a:t> </a:t>
            </a:r>
            <a:r>
              <a:rPr lang="ar-SA" sz="2700" dirty="0">
                <a:solidFill>
                  <a:srgbClr val="C0504D"/>
                </a:solidFill>
                <a:latin typeface="Traffic" panose="00000400000000000000" pitchFamily="2" charset="-78"/>
                <a:ea typeface="Calibri" panose="020F0502020204030204" pitchFamily="34" charset="0"/>
                <a:cs typeface="B Zar" panose="00000400000000000000" pitchFamily="2" charset="-78"/>
              </a:rPr>
              <a:t>جذب و مخصوص ) پایه های تشویقی ، ترجیحات و سایر تسهیلات و امتیازات متوجه خدمات تمام وقت جغرافیایی ، مندرج در آیین نامه اداری استخدامی اعضاء هیات علمی دانشگاهها و موسسات آموزش عالی و پژوهشی وابسته و اصلاحیه های بعدی آن نمی باشد . </a:t>
            </a:r>
            <a:r>
              <a:rPr lang="en-US" dirty="0">
                <a:cs typeface="B Zar" panose="00000400000000000000" pitchFamily="2" charset="-78"/>
              </a:rPr>
              <a:t/>
            </a:r>
            <a:br>
              <a:rPr lang="en-US" dirty="0">
                <a:cs typeface="B Zar" panose="00000400000000000000" pitchFamily="2" charset="-78"/>
              </a:rPr>
            </a:br>
            <a:endParaRPr lang="en-US" dirty="0">
              <a:cs typeface="B Zar" panose="00000400000000000000" pitchFamily="2" charset="-78"/>
            </a:endParaRPr>
          </a:p>
        </p:txBody>
      </p:sp>
    </p:spTree>
    <p:extLst>
      <p:ext uri="{BB962C8B-B14F-4D97-AF65-F5344CB8AC3E}">
        <p14:creationId xmlns:p14="http://schemas.microsoft.com/office/powerpoint/2010/main" val="2092335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2149" y="140783"/>
            <a:ext cx="11099663" cy="5750565"/>
          </a:xfrm>
        </p:spPr>
        <p:txBody>
          <a:bodyPr>
            <a:normAutofit/>
          </a:bodyPr>
          <a:lstStyle/>
          <a:p>
            <a:pPr algn="r" rtl="1">
              <a:lnSpc>
                <a:spcPct val="150000"/>
              </a:lnSpc>
            </a:pPr>
            <a:r>
              <a:rPr lang="ar-SA" sz="2400" b="1" dirty="0">
                <a:solidFill>
                  <a:schemeClr val="tx1"/>
                </a:solidFill>
                <a:cs typeface="B Zar" panose="00000400000000000000" pitchFamily="2" charset="-78"/>
              </a:rPr>
              <a:t>ماده 14. </a:t>
            </a:r>
            <a:r>
              <a:rPr lang="ar-SA" sz="2400" dirty="0">
                <a:solidFill>
                  <a:schemeClr val="tx1"/>
                </a:solidFill>
                <a:cs typeface="B Zar" panose="00000400000000000000" pitchFamily="2" charset="-78"/>
              </a:rPr>
              <a:t>از نظر نوع استخدام، اعضاي هيأت علمي به صورت پيماني يا رسمي (آزمايشي و قطعي) «تمام وقت جغرافيايي يا تمام وقت يا  نيمه وقت» مي‌باشند.</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ar-SA" sz="2400" dirty="0">
                <a:solidFill>
                  <a:schemeClr val="tx1"/>
                </a:solidFill>
                <a:cs typeface="B Zar" panose="00000400000000000000" pitchFamily="2" charset="-78"/>
              </a:rPr>
              <a:t>تبصره 3) عضو هيات علمي نيمه وقت  درصورت نياز دانشگاه و تمايل ميتواند به تمام وقت تبديل شود.</a:t>
            </a:r>
            <a:r>
              <a:rPr lang="fa-IR" sz="2400" dirty="0">
                <a:solidFill>
                  <a:srgbClr val="FF0000"/>
                </a:solidFill>
                <a:cs typeface="B Zar" panose="00000400000000000000" pitchFamily="2" charset="-78"/>
              </a:rPr>
              <a:t>(به استناد نامه 6791 مورخ </a:t>
            </a:r>
            <a:r>
              <a:rPr lang="fa-IR" sz="2400" dirty="0" smtClean="0">
                <a:solidFill>
                  <a:srgbClr val="FF0000"/>
                </a:solidFill>
                <a:cs typeface="B Zar" panose="00000400000000000000" pitchFamily="2" charset="-78"/>
              </a:rPr>
              <a:t>95/11/17 </a:t>
            </a:r>
            <a:r>
              <a:rPr lang="fa-IR" sz="2400" dirty="0">
                <a:solidFill>
                  <a:srgbClr val="FF0000"/>
                </a:solidFill>
                <a:cs typeface="B Zar" panose="00000400000000000000" pitchFamily="2" charset="-78"/>
              </a:rPr>
              <a:t>وزارت متبوع غیر قابل استفاده میباشد)</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ar-SA" sz="2400" b="1" dirty="0">
                <a:solidFill>
                  <a:schemeClr val="tx1"/>
                </a:solidFill>
                <a:cs typeface="B Zar" panose="00000400000000000000" pitchFamily="2" charset="-78"/>
              </a:rPr>
              <a:t>ماده 15</a:t>
            </a:r>
            <a:r>
              <a:rPr lang="ar-SA" sz="2400" dirty="0">
                <a:solidFill>
                  <a:schemeClr val="tx1"/>
                </a:solidFill>
                <a:cs typeface="B Zar" panose="00000400000000000000" pitchFamily="2" charset="-78"/>
              </a:rPr>
              <a:t>. دانشگاه مي‌تواند بخشي از نياز خود به هيأت علمي را از طريق ذیل تامین نماید:</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ar-SA" sz="2400" dirty="0">
                <a:solidFill>
                  <a:srgbClr val="FF0000"/>
                </a:solidFill>
                <a:cs typeface="B Zar" panose="00000400000000000000" pitchFamily="2" charset="-78"/>
              </a:rPr>
              <a:t>تبصره 7 : دانشگاه در صورت نیاز مبرم، می تواند با پیشنهاد معاون آموزشی و تایید هیات اجرایی جذب دانشگاه با متقاضیان در رشته های مورد نیاز در مقطع دکترای تخصصی (</a:t>
            </a:r>
            <a:r>
              <a:rPr lang="en-US" sz="2400" dirty="0">
                <a:solidFill>
                  <a:srgbClr val="FF0000"/>
                </a:solidFill>
                <a:cs typeface="B Zar" panose="00000400000000000000" pitchFamily="2" charset="-78"/>
              </a:rPr>
              <a:t>PhD</a:t>
            </a:r>
            <a:r>
              <a:rPr lang="ar-SA" sz="2400" dirty="0">
                <a:solidFill>
                  <a:srgbClr val="FF0000"/>
                </a:solidFill>
                <a:cs typeface="B Zar" panose="00000400000000000000" pitchFamily="2" charset="-78"/>
              </a:rPr>
              <a:t>) یا دانشنامه تخصصی و بالاتر قرارداد منعقد نماید. مدت این قرارداد تا سقف یکسال می باشد. در موارد خاص به تشخیص و تایید ریاست دانشگاه تا دو سال دیگر بصورت سالانه قابل تمدید است. حقوق و مزایای این افراد برابر مفاد این آیین نامه پرداخت می </a:t>
            </a:r>
            <a:r>
              <a:rPr lang="ar-SA" sz="2400" dirty="0" smtClean="0">
                <a:solidFill>
                  <a:srgbClr val="FF0000"/>
                </a:solidFill>
                <a:cs typeface="B Zar" panose="00000400000000000000" pitchFamily="2" charset="-78"/>
              </a:rPr>
              <a:t>شود</a:t>
            </a:r>
            <a:r>
              <a:rPr lang="fa-IR" sz="2400" dirty="0" smtClean="0">
                <a:solidFill>
                  <a:srgbClr val="FF0000"/>
                </a:solidFill>
                <a:cs typeface="B Zar" panose="00000400000000000000" pitchFamily="2" charset="-78"/>
              </a:rPr>
              <a:t>.</a:t>
            </a:r>
            <a:endParaRPr lang="en-US" sz="2400" dirty="0">
              <a:solidFill>
                <a:srgbClr val="FF0000"/>
              </a:solidFill>
              <a:cs typeface="B Zar" panose="00000400000000000000" pitchFamily="2" charset="-78"/>
            </a:endParaRPr>
          </a:p>
        </p:txBody>
      </p:sp>
    </p:spTree>
    <p:extLst>
      <p:ext uri="{BB962C8B-B14F-4D97-AF65-F5344CB8AC3E}">
        <p14:creationId xmlns:p14="http://schemas.microsoft.com/office/powerpoint/2010/main" val="2978934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2332" y="992781"/>
            <a:ext cx="11151915" cy="2181497"/>
          </a:xfrm>
        </p:spPr>
        <p:txBody>
          <a:bodyPr>
            <a:normAutofit fontScale="90000"/>
          </a:bodyPr>
          <a:lstStyle/>
          <a:p>
            <a:pPr algn="r" rtl="1">
              <a:lnSpc>
                <a:spcPct val="150000"/>
              </a:lnSpc>
            </a:pPr>
            <a:r>
              <a:rPr lang="ar-SA" sz="2700" b="1" dirty="0" smtClean="0">
                <a:solidFill>
                  <a:schemeClr val="tx1"/>
                </a:solidFill>
                <a:cs typeface="B Zar" panose="00000400000000000000" pitchFamily="2" charset="-78"/>
              </a:rPr>
              <a:t>ماده </a:t>
            </a:r>
            <a:r>
              <a:rPr lang="ar-SA" sz="2700" b="1" dirty="0">
                <a:solidFill>
                  <a:schemeClr val="tx1"/>
                </a:solidFill>
                <a:cs typeface="B Zar" panose="00000400000000000000" pitchFamily="2" charset="-78"/>
              </a:rPr>
              <a:t>19. </a:t>
            </a:r>
            <a:r>
              <a:rPr lang="ar-SA" sz="2400" dirty="0" smtClean="0">
                <a:solidFill>
                  <a:schemeClr val="tx1"/>
                </a:solidFill>
                <a:latin typeface="Traffic" panose="00000400000000000000" pitchFamily="2" charset="-78"/>
                <a:ea typeface="Calibri" panose="020F0502020204030204" pitchFamily="34" charset="0"/>
                <a:cs typeface="B Zar" panose="00000400000000000000" pitchFamily="2" charset="-78"/>
              </a:rPr>
              <a:t>اشخاصي كه به عنوان عضوهيأت علمي براي خدمت دردانشگاه پذيرفته مي‌شوند در پايه يك مرتبه مربوطه قرار مي‌گيرند. مگر آنكه سوابق خدمت قابل قبول آموزشي و پژوهشي  مورد تأييد هيأت مميزه دانشگاه داشته باشند كه در اين صورت، پايه آنان در هر يك از مراتب طبق مقررات اين آيين نامه مطابق تکاليف عمومي اعضاي هيأت علمي حسب مورد تعيين مي‌گردد.</a:t>
            </a:r>
            <a:r>
              <a:rPr lang="fa-IR" sz="2400" dirty="0" smtClean="0">
                <a:solidFill>
                  <a:schemeClr val="tx1"/>
                </a:solidFill>
                <a:latin typeface="Traffic" panose="00000400000000000000" pitchFamily="2" charset="-78"/>
                <a:ea typeface="Calibri" panose="020F0502020204030204" pitchFamily="34" charset="0"/>
                <a:cs typeface="B Zar" panose="00000400000000000000" pitchFamily="2" charset="-78"/>
              </a:rPr>
              <a:t> </a:t>
            </a:r>
            <a:r>
              <a:rPr lang="ar-SA" sz="2400" dirty="0" smtClean="0">
                <a:solidFill>
                  <a:schemeClr val="tx1"/>
                </a:solidFill>
                <a:latin typeface="Traffic" panose="00000400000000000000" pitchFamily="2" charset="-78"/>
                <a:ea typeface="Calibri" panose="020F0502020204030204" pitchFamily="34" charset="0"/>
                <a:cs typeface="B Zar" panose="00000400000000000000" pitchFamily="2" charset="-78"/>
              </a:rPr>
              <a:t>(بپیوست بخشنامه</a:t>
            </a:r>
            <a:r>
              <a:rPr lang="fa-IR" sz="2400" dirty="0" smtClean="0">
                <a:solidFill>
                  <a:schemeClr val="tx1"/>
                </a:solidFill>
                <a:latin typeface="Traffic" panose="00000400000000000000" pitchFamily="2" charset="-78"/>
                <a:ea typeface="Calibri" panose="020F0502020204030204" pitchFamily="34" charset="0"/>
                <a:cs typeface="B Zar" panose="00000400000000000000" pitchFamily="2" charset="-78"/>
              </a:rPr>
              <a:t> </a:t>
            </a:r>
            <a:r>
              <a:rPr lang="fa-IR" sz="2400" dirty="0" smtClean="0">
                <a:solidFill>
                  <a:srgbClr val="C0504D"/>
                </a:solidFill>
                <a:latin typeface="Traffic" panose="00000400000000000000" pitchFamily="2" charset="-78"/>
                <a:ea typeface="Calibri" panose="020F0502020204030204" pitchFamily="34" charset="0"/>
                <a:cs typeface="B Zar" panose="00000400000000000000" pitchFamily="2" charset="-78"/>
                <a:hlinkClick r:id="rId2" action="ppaction://hlinkfile"/>
              </a:rPr>
              <a:t>7148</a:t>
            </a:r>
            <a:r>
              <a:rPr lang="fa-IR" sz="2400" dirty="0" smtClean="0">
                <a:solidFill>
                  <a:srgbClr val="C0504D"/>
                </a:solidFill>
                <a:latin typeface="Traffic" panose="00000400000000000000" pitchFamily="2" charset="-78"/>
                <a:ea typeface="Calibri" panose="020F0502020204030204" pitchFamily="34" charset="0"/>
                <a:cs typeface="B Zar" panose="00000400000000000000" pitchFamily="2" charset="-78"/>
              </a:rPr>
              <a:t> و </a:t>
            </a:r>
            <a:r>
              <a:rPr lang="fa-IR" sz="2400" dirty="0" smtClean="0">
                <a:solidFill>
                  <a:srgbClr val="C0504D"/>
                </a:solidFill>
                <a:latin typeface="Traffic" panose="00000400000000000000" pitchFamily="2" charset="-78"/>
                <a:ea typeface="Calibri" panose="020F0502020204030204" pitchFamily="34" charset="0"/>
                <a:cs typeface="B Zar" panose="00000400000000000000" pitchFamily="2" charset="-78"/>
                <a:hlinkClick r:id="rId3" action="ppaction://hlinkfile"/>
              </a:rPr>
              <a:t>7142</a:t>
            </a:r>
            <a:r>
              <a:rPr lang="ar-SA" sz="2400" dirty="0" smtClean="0">
                <a:solidFill>
                  <a:srgbClr val="C0504D"/>
                </a:solidFill>
                <a:latin typeface="Traffic" panose="00000400000000000000" pitchFamily="2" charset="-78"/>
                <a:ea typeface="Calibri" panose="020F0502020204030204" pitchFamily="34" charset="0"/>
                <a:cs typeface="B Zar" panose="00000400000000000000" pitchFamily="2" charset="-78"/>
              </a:rPr>
              <a:t>)</a:t>
            </a:r>
            <a:r>
              <a:rPr lang="en-US" dirty="0" smtClean="0"/>
              <a:t/>
            </a:r>
            <a:br>
              <a:rPr lang="en-US" dirty="0" smtClean="0"/>
            </a:br>
            <a:endParaRPr lang="en-US" sz="2400" dirty="0">
              <a:solidFill>
                <a:schemeClr val="tx1"/>
              </a:solidFill>
              <a:latin typeface="Traffic" panose="00000400000000000000" pitchFamily="2" charset="-78"/>
              <a:ea typeface="Calibri" panose="020F0502020204030204" pitchFamily="34" charset="0"/>
              <a:cs typeface="B Zar" panose="00000400000000000000" pitchFamily="2" charset="-78"/>
            </a:endParaRPr>
          </a:p>
        </p:txBody>
      </p:sp>
      <p:sp>
        <p:nvSpPr>
          <p:cNvPr id="4" name="Rectangle 3"/>
          <p:cNvSpPr/>
          <p:nvPr/>
        </p:nvSpPr>
        <p:spPr>
          <a:xfrm>
            <a:off x="22361" y="3062522"/>
            <a:ext cx="11821886" cy="3831818"/>
          </a:xfrm>
          <a:prstGeom prst="rect">
            <a:avLst/>
          </a:prstGeom>
        </p:spPr>
        <p:txBody>
          <a:bodyPr wrap="square">
            <a:spAutoFit/>
          </a:bodyPr>
          <a:lstStyle/>
          <a:p>
            <a:pPr algn="r" rtl="1">
              <a:lnSpc>
                <a:spcPct val="150000"/>
              </a:lnSpc>
            </a:pPr>
            <a:r>
              <a:rPr lang="ar-SA" sz="2400" b="1" dirty="0">
                <a:latin typeface="+mj-lt"/>
                <a:ea typeface="+mj-ea"/>
                <a:cs typeface="B Zar" panose="00000400000000000000" pitchFamily="2" charset="-78"/>
              </a:rPr>
              <a:t>تبصره. </a:t>
            </a:r>
            <a:r>
              <a:rPr lang="ar-SA" sz="2200" dirty="0">
                <a:latin typeface="Traffic" panose="00000400000000000000" pitchFamily="2" charset="-78"/>
                <a:ea typeface="Calibri" panose="020F0502020204030204" pitchFamily="34" charset="0"/>
                <a:cs typeface="B Zar" panose="00000400000000000000" pitchFamily="2" charset="-78"/>
              </a:rPr>
              <a:t>سوابق آموزشي و پژوهشي افرادي که به خدمت هيأت علمي پذيرفته مي‌شوند از مقطع کارشناسي ارشد به بالا و بر اساس ضوابط اين آيين نامه  قابل احتساب خواهد بود.</a:t>
            </a:r>
            <a:endParaRPr lang="en-US" sz="2200" dirty="0">
              <a:latin typeface="Traffic" panose="00000400000000000000" pitchFamily="2" charset="-78"/>
              <a:ea typeface="Calibri" panose="020F0502020204030204" pitchFamily="34" charset="0"/>
              <a:cs typeface="B Zar" panose="00000400000000000000" pitchFamily="2" charset="-78"/>
            </a:endParaRPr>
          </a:p>
          <a:p>
            <a:pPr algn="r" rtl="1">
              <a:lnSpc>
                <a:spcPct val="150000"/>
              </a:lnSpc>
            </a:pPr>
            <a:r>
              <a:rPr lang="ar-SA" sz="2400" b="1" dirty="0">
                <a:latin typeface="+mj-lt"/>
                <a:ea typeface="+mj-ea"/>
                <a:cs typeface="B Zar" panose="00000400000000000000" pitchFamily="2" charset="-78"/>
              </a:rPr>
              <a:t>ماده 20. </a:t>
            </a:r>
            <a:r>
              <a:rPr lang="ar-SA" sz="2200" dirty="0">
                <a:latin typeface="Traffic" panose="00000400000000000000" pitchFamily="2" charset="-78"/>
                <a:ea typeface="Calibri" panose="020F0502020204030204" pitchFamily="34" charset="0"/>
                <a:cs typeface="B Zar" panose="00000400000000000000" pitchFamily="2" charset="-78"/>
              </a:rPr>
              <a:t>به اعضاي هيأت علمي (آموزشي و پژوهشي) در قبال هر يك سال خدمت قابل قبول در اجراي فعاليت‌هاي هفت‌گانه يك پايه ترفيع اعطاء مي‌گردد و در ارتقاي اعضاء، پايه‌هاي قبلي محفوظ خواهد ماند. </a:t>
            </a:r>
            <a:endParaRPr lang="en-US" sz="2200" dirty="0">
              <a:latin typeface="Traffic" panose="00000400000000000000" pitchFamily="2" charset="-78"/>
              <a:ea typeface="Calibri" panose="020F0502020204030204" pitchFamily="34" charset="0"/>
              <a:cs typeface="B Zar" panose="00000400000000000000" pitchFamily="2" charset="-78"/>
            </a:endParaRPr>
          </a:p>
          <a:p>
            <a:pPr algn="r" rtl="1">
              <a:lnSpc>
                <a:spcPct val="150000"/>
              </a:lnSpc>
            </a:pPr>
            <a:r>
              <a:rPr lang="ar-SA" sz="2400" b="1" dirty="0">
                <a:latin typeface="+mj-lt"/>
                <a:ea typeface="+mj-ea"/>
                <a:cs typeface="B Zar" panose="00000400000000000000" pitchFamily="2" charset="-78"/>
              </a:rPr>
              <a:t>تبصره 1</a:t>
            </a:r>
            <a:r>
              <a:rPr lang="ar-SA" sz="2200" dirty="0">
                <a:latin typeface="Traffic" panose="00000400000000000000" pitchFamily="2" charset="-78"/>
                <a:ea typeface="Calibri" panose="020F0502020204030204" pitchFamily="34" charset="0"/>
                <a:cs typeface="B Zar" panose="00000400000000000000" pitchFamily="2" charset="-78"/>
              </a:rPr>
              <a:t>. به ايام تعليق و مرخصي بدون حقوق ترفيع تعلق نمي‌گيرد و به همان ميزان تاريخ استحقاق ترفيع به تعويق مي‌‌افتد. </a:t>
            </a:r>
            <a:endParaRPr lang="en-US" sz="2200" dirty="0">
              <a:latin typeface="Traffic" panose="00000400000000000000" pitchFamily="2" charset="-78"/>
              <a:ea typeface="Calibri" panose="020F0502020204030204" pitchFamily="34" charset="0"/>
              <a:cs typeface="B Zar" panose="00000400000000000000" pitchFamily="2" charset="-78"/>
            </a:endParaRPr>
          </a:p>
          <a:p>
            <a:pPr algn="r" rtl="1">
              <a:lnSpc>
                <a:spcPct val="150000"/>
              </a:lnSpc>
            </a:pPr>
            <a:r>
              <a:rPr lang="ar-SA" sz="2400" b="1" dirty="0">
                <a:latin typeface="+mj-lt"/>
                <a:ea typeface="+mj-ea"/>
                <a:cs typeface="B Zar" panose="00000400000000000000" pitchFamily="2" charset="-78"/>
              </a:rPr>
              <a:t>تبصره 2. </a:t>
            </a:r>
            <a:r>
              <a:rPr lang="ar-SA" sz="2200" dirty="0">
                <a:latin typeface="Traffic" panose="00000400000000000000" pitchFamily="2" charset="-78"/>
                <a:ea typeface="Calibri" panose="020F0502020204030204" pitchFamily="34" charset="0"/>
                <a:cs typeface="B Zar" panose="00000400000000000000" pitchFamily="2" charset="-78"/>
              </a:rPr>
              <a:t>به ايام مرخصي استعلاجي بيش از 4 ماه درسال و همچنين مرخصي زايمان بيش از مدت مقرر قانونی ترفيع تعلق نمي‌گيرد و به همان ميزان تاريخ استحقاق ترفيع به تعويق مي‌افتد.</a:t>
            </a:r>
            <a:endParaRPr lang="en-US" sz="2200" dirty="0">
              <a:latin typeface="Traffic" panose="00000400000000000000" pitchFamily="2" charset="-78"/>
              <a:ea typeface="Calibri" panose="020F0502020204030204" pitchFamily="34" charset="0"/>
              <a:cs typeface="B Zar" panose="00000400000000000000" pitchFamily="2" charset="-78"/>
            </a:endParaRPr>
          </a:p>
        </p:txBody>
      </p:sp>
      <p:sp>
        <p:nvSpPr>
          <p:cNvPr id="3" name="Rectangle 2"/>
          <p:cNvSpPr/>
          <p:nvPr/>
        </p:nvSpPr>
        <p:spPr>
          <a:xfrm>
            <a:off x="4529047" y="346450"/>
            <a:ext cx="2808514" cy="646331"/>
          </a:xfrm>
          <a:prstGeom prst="rect">
            <a:avLst/>
          </a:prstGeom>
        </p:spPr>
        <p:txBody>
          <a:bodyPr wrap="square">
            <a:spAutoFit/>
          </a:bodyPr>
          <a:lstStyle/>
          <a:p>
            <a:pPr algn="ctr"/>
            <a:r>
              <a:rPr lang="fa-IR" sz="3600" dirty="0">
                <a:cs typeface="B Titr" panose="00000700000000000000" pitchFamily="2" charset="-78"/>
              </a:rPr>
              <a:t>ترفیع پایه</a:t>
            </a:r>
            <a:endParaRPr lang="en-US" sz="3600" dirty="0"/>
          </a:p>
        </p:txBody>
      </p:sp>
    </p:spTree>
    <p:extLst>
      <p:ext uri="{BB962C8B-B14F-4D97-AF65-F5344CB8AC3E}">
        <p14:creationId xmlns:p14="http://schemas.microsoft.com/office/powerpoint/2010/main" val="2454765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6949" y="402037"/>
            <a:ext cx="11307664" cy="6351459"/>
          </a:xfrm>
        </p:spPr>
        <p:txBody>
          <a:bodyPr>
            <a:normAutofit fontScale="90000"/>
          </a:bodyPr>
          <a:lstStyle/>
          <a:p>
            <a:pPr algn="r" rtl="1">
              <a:lnSpc>
                <a:spcPct val="150000"/>
              </a:lnSpc>
            </a:pPr>
            <a:r>
              <a:rPr lang="ar-SA" sz="2700" b="1" dirty="0">
                <a:solidFill>
                  <a:schemeClr val="tx1"/>
                </a:solidFill>
                <a:cs typeface="B Zar" panose="00000400000000000000" pitchFamily="2" charset="-78"/>
              </a:rPr>
              <a:t>تبصره 3. </a:t>
            </a:r>
            <a:r>
              <a:rPr lang="ar-SA" sz="2400" dirty="0">
                <a:solidFill>
                  <a:schemeClr val="tx1"/>
                </a:solidFill>
                <a:latin typeface="Traffic" panose="00000400000000000000" pitchFamily="2" charset="-78"/>
                <a:ea typeface="Calibri" panose="020F0502020204030204" pitchFamily="34" charset="0"/>
                <a:cs typeface="B Zar" panose="00000400000000000000" pitchFamily="2" charset="-78"/>
              </a:rPr>
              <a:t>به دوران استفاده از بورس كوتاه مدت، مأموريت آموزشي و فرصت مطالعاتي(كمتر از يك سال) ترفيع تعلق مي‌گيرد. كه ملاك آن بررسي گزارش پيشرفت كار در دوره‌هاي مذكور وتایید آن توسط شورای بورس مي‌باشد. </a:t>
            </a:r>
            <a:r>
              <a:rPr lang="en-US" sz="2400" dirty="0">
                <a:solidFill>
                  <a:schemeClr val="tx1"/>
                </a:solidFill>
                <a:latin typeface="Traffic" panose="00000400000000000000" pitchFamily="2" charset="-78"/>
                <a:ea typeface="Calibri" panose="020F0502020204030204" pitchFamily="34" charset="0"/>
                <a:cs typeface="B Zar" panose="00000400000000000000" pitchFamily="2" charset="-78"/>
              </a:rPr>
              <a:t/>
            </a:r>
            <a:br>
              <a:rPr lang="en-US" sz="2400" dirty="0">
                <a:solidFill>
                  <a:schemeClr val="tx1"/>
                </a:solidFill>
                <a:latin typeface="Traffic" panose="00000400000000000000" pitchFamily="2" charset="-78"/>
                <a:ea typeface="Calibri" panose="020F0502020204030204" pitchFamily="34" charset="0"/>
                <a:cs typeface="B Zar" panose="00000400000000000000" pitchFamily="2" charset="-78"/>
              </a:rPr>
            </a:br>
            <a:r>
              <a:rPr lang="ar-SA" sz="2700" b="1" dirty="0">
                <a:solidFill>
                  <a:schemeClr val="tx1"/>
                </a:solidFill>
                <a:cs typeface="B Zar" panose="00000400000000000000" pitchFamily="2" charset="-78"/>
              </a:rPr>
              <a:t>تبصره 4</a:t>
            </a:r>
            <a:r>
              <a:rPr lang="ar-SA" sz="2400" dirty="0">
                <a:solidFill>
                  <a:schemeClr val="tx1"/>
                </a:solidFill>
                <a:latin typeface="Traffic" panose="00000400000000000000" pitchFamily="2" charset="-78"/>
                <a:ea typeface="Calibri" panose="020F0502020204030204" pitchFamily="34" charset="0"/>
                <a:cs typeface="B Zar" panose="00000400000000000000" pitchFamily="2" charset="-78"/>
              </a:rPr>
              <a:t>. به اعضاي هيأت علمي كه براي اخذ مدرك بالاتر به مأموريت آموزشي يا بورس اعزام مي‌شوند، پس از اخذ مدرك  </a:t>
            </a:r>
            <a:r>
              <a:rPr lang="en-US" sz="2400" dirty="0" err="1">
                <a:solidFill>
                  <a:schemeClr val="tx1"/>
                </a:solidFill>
                <a:latin typeface="Traffic" panose="00000400000000000000" pitchFamily="2" charset="-78"/>
                <a:ea typeface="Calibri" panose="020F0502020204030204" pitchFamily="34" charset="0"/>
                <a:cs typeface="B Zar" panose="00000400000000000000" pitchFamily="2" charset="-78"/>
              </a:rPr>
              <a:t>Ph.D</a:t>
            </a:r>
            <a:r>
              <a:rPr lang="ar-SA" sz="2400" dirty="0">
                <a:solidFill>
                  <a:schemeClr val="tx1"/>
                </a:solidFill>
                <a:latin typeface="Traffic" panose="00000400000000000000" pitchFamily="2" charset="-78"/>
                <a:ea typeface="Calibri" panose="020F0502020204030204" pitchFamily="34" charset="0"/>
                <a:cs typeface="B Zar" panose="00000400000000000000" pitchFamily="2" charset="-78"/>
              </a:rPr>
              <a:t>، 3 پايه و مدرك دوره تكميلي تخصصي (فلوشيپ) و فوق تخصص حداكثر 2 پايه ترفيع به نسبت مدت تحصيل تعلق مي‌گيرد.ضمناً به اعضاي هيات علمي شاغل در دانشگاه که قبل از تاريخ </a:t>
            </a:r>
            <a:r>
              <a:rPr lang="fa-IR" sz="2400" dirty="0" smtClean="0">
                <a:solidFill>
                  <a:schemeClr val="tx1"/>
                </a:solidFill>
                <a:latin typeface="Traffic" panose="00000400000000000000" pitchFamily="2" charset="-78"/>
                <a:ea typeface="Calibri" panose="020F0502020204030204" pitchFamily="34" charset="0"/>
                <a:cs typeface="B Zar" panose="00000400000000000000" pitchFamily="2" charset="-78"/>
              </a:rPr>
              <a:t>92/2/1</a:t>
            </a:r>
            <a:r>
              <a:rPr lang="ar-SA" sz="2400" dirty="0" smtClean="0">
                <a:solidFill>
                  <a:schemeClr val="tx1"/>
                </a:solidFill>
                <a:latin typeface="Traffic" panose="00000400000000000000" pitchFamily="2" charset="-78"/>
                <a:ea typeface="Calibri" panose="020F0502020204030204" pitchFamily="34" charset="0"/>
                <a:cs typeface="B Zar" panose="00000400000000000000" pitchFamily="2" charset="-78"/>
              </a:rPr>
              <a:t> </a:t>
            </a:r>
            <a:r>
              <a:rPr lang="ar-SA" sz="2400" dirty="0">
                <a:solidFill>
                  <a:schemeClr val="tx1"/>
                </a:solidFill>
                <a:latin typeface="Traffic" panose="00000400000000000000" pitchFamily="2" charset="-78"/>
                <a:ea typeface="Calibri" panose="020F0502020204030204" pitchFamily="34" charset="0"/>
                <a:cs typeface="B Zar" panose="00000400000000000000" pitchFamily="2" charset="-78"/>
              </a:rPr>
              <a:t>مشمول اين تبصره مي شوند، مابه التفاوت پايه هاي متعلقه صرفاً از تاريخ مذکور به آنان اعطاء مي گردد.  </a:t>
            </a:r>
            <a:r>
              <a:rPr lang="en-US" sz="2400" dirty="0">
                <a:solidFill>
                  <a:schemeClr val="tx1"/>
                </a:solidFill>
                <a:latin typeface="Traffic" panose="00000400000000000000" pitchFamily="2" charset="-78"/>
                <a:ea typeface="Calibri" panose="020F0502020204030204" pitchFamily="34" charset="0"/>
                <a:cs typeface="B Zar" panose="00000400000000000000" pitchFamily="2" charset="-78"/>
              </a:rPr>
              <a:t/>
            </a:r>
            <a:br>
              <a:rPr lang="en-US" sz="2400" dirty="0">
                <a:solidFill>
                  <a:schemeClr val="tx1"/>
                </a:solidFill>
                <a:latin typeface="Traffic" panose="00000400000000000000" pitchFamily="2" charset="-78"/>
                <a:ea typeface="Calibri" panose="020F0502020204030204" pitchFamily="34" charset="0"/>
                <a:cs typeface="B Zar" panose="00000400000000000000" pitchFamily="2" charset="-78"/>
              </a:rPr>
            </a:br>
            <a:r>
              <a:rPr lang="ar-SA" sz="2700" b="1" dirty="0">
                <a:solidFill>
                  <a:schemeClr val="tx1"/>
                </a:solidFill>
                <a:cs typeface="B Zar" panose="00000400000000000000" pitchFamily="2" charset="-78"/>
              </a:rPr>
              <a:t>تبصره 5. </a:t>
            </a:r>
            <a:r>
              <a:rPr lang="ar-SA" sz="2400" dirty="0">
                <a:solidFill>
                  <a:schemeClr val="tx1"/>
                </a:solidFill>
                <a:latin typeface="Traffic" panose="00000400000000000000" pitchFamily="2" charset="-78"/>
                <a:ea typeface="Calibri" panose="020F0502020204030204" pitchFamily="34" charset="0"/>
                <a:cs typeface="B Zar" panose="00000400000000000000" pitchFamily="2" charset="-78"/>
              </a:rPr>
              <a:t>به اعضاي هيأت علمي بابت انجام خدمت وظيفه عمومي يک پايه ترفيع تعلق مي‌گيرد.</a:t>
            </a:r>
            <a:r>
              <a:rPr lang="en-US" sz="2400" dirty="0">
                <a:solidFill>
                  <a:schemeClr val="tx1"/>
                </a:solidFill>
                <a:latin typeface="Traffic" panose="00000400000000000000" pitchFamily="2" charset="-78"/>
                <a:ea typeface="Calibri" panose="020F0502020204030204" pitchFamily="34" charset="0"/>
                <a:cs typeface="B Zar" panose="00000400000000000000" pitchFamily="2" charset="-78"/>
              </a:rPr>
              <a:t/>
            </a:r>
            <a:br>
              <a:rPr lang="en-US" sz="2400" dirty="0">
                <a:solidFill>
                  <a:schemeClr val="tx1"/>
                </a:solidFill>
                <a:latin typeface="Traffic" panose="00000400000000000000" pitchFamily="2" charset="-78"/>
                <a:ea typeface="Calibri" panose="020F0502020204030204" pitchFamily="34" charset="0"/>
                <a:cs typeface="B Zar" panose="00000400000000000000" pitchFamily="2" charset="-78"/>
              </a:rPr>
            </a:br>
            <a:r>
              <a:rPr lang="ar-SA" sz="2700" b="1" dirty="0">
                <a:solidFill>
                  <a:schemeClr val="tx1"/>
                </a:solidFill>
                <a:cs typeface="B Zar" panose="00000400000000000000" pitchFamily="2" charset="-78"/>
              </a:rPr>
              <a:t>تبصره 6</a:t>
            </a:r>
            <a:r>
              <a:rPr lang="ar-SA" sz="2400" dirty="0">
                <a:solidFill>
                  <a:schemeClr val="tx1"/>
                </a:solidFill>
                <a:latin typeface="Traffic" panose="00000400000000000000" pitchFamily="2" charset="-78"/>
                <a:ea typeface="Calibri" panose="020F0502020204030204" pitchFamily="34" charset="0"/>
                <a:cs typeface="B Zar" panose="00000400000000000000" pitchFamily="2" charset="-78"/>
              </a:rPr>
              <a:t>. به اعضاي هيأت علمي كه خدمت وظيفه عمومي خودرا طبق ماده يك قانون نحوه تأمين هيأت علمي  گذرانده‌اند بابت دوره ضرورت يک پايه و مازاد بر آن تا پايان دوره 4 ساله به شرط داشتن سوابق خدمتي قابل قبول هر سال يک پايه تعلق مي‌گيرد. </a:t>
            </a:r>
            <a:r>
              <a:rPr lang="en-US" sz="2400" dirty="0">
                <a:cs typeface="B Zar" panose="00000400000000000000" pitchFamily="2" charset="-78"/>
              </a:rPr>
              <a:t/>
            </a:r>
            <a:br>
              <a:rPr lang="en-US" sz="2400" dirty="0">
                <a:cs typeface="B Zar" panose="00000400000000000000" pitchFamily="2" charset="-78"/>
              </a:rPr>
            </a:br>
            <a:r>
              <a:rPr lang="ar-SA" sz="2700" b="1" dirty="0">
                <a:solidFill>
                  <a:schemeClr val="tx1"/>
                </a:solidFill>
                <a:cs typeface="B Zar" panose="00000400000000000000" pitchFamily="2" charset="-78"/>
              </a:rPr>
              <a:t>تبصره 7</a:t>
            </a:r>
            <a:r>
              <a:rPr lang="ar-SA" sz="2400" dirty="0">
                <a:solidFill>
                  <a:schemeClr val="tx1"/>
                </a:solidFill>
                <a:latin typeface="Traffic" panose="00000400000000000000" pitchFamily="2" charset="-78"/>
                <a:ea typeface="Calibri" panose="020F0502020204030204" pitchFamily="34" charset="0"/>
                <a:cs typeface="B Zar" panose="00000400000000000000" pitchFamily="2" charset="-78"/>
              </a:rPr>
              <a:t>. به افراد بورسيه و يا متعهدين خدمت كه تعهدات خود را به صورت عضو هيأت علمي در دانشگاه تابعه وزارتخانه انجام مي‌دهند مشابه ساير اعضاي هيأت علمي پايه ساليانه با رعايت ضوابط تعلق مي‌گيرد و در صورت شركت در فراخوان مؤسسات و پذيرفته شدن به عنوان عضو هيأت علمي پايه‌هاي ساليانه قبلي در صدور حكم حقوقي جديد منظور خواهد شد. </a:t>
            </a:r>
            <a:r>
              <a:rPr lang="en-US" sz="2200" dirty="0">
                <a:solidFill>
                  <a:schemeClr val="tx1"/>
                </a:solidFill>
                <a:latin typeface="Traffic" panose="00000400000000000000" pitchFamily="2" charset="-78"/>
                <a:ea typeface="Calibri" panose="020F0502020204030204" pitchFamily="34" charset="0"/>
                <a:cs typeface="B Zar" panose="00000400000000000000" pitchFamily="2" charset="-78"/>
              </a:rPr>
              <a:t/>
            </a:r>
            <a:br>
              <a:rPr lang="en-US" sz="2200" dirty="0">
                <a:solidFill>
                  <a:schemeClr val="tx1"/>
                </a:solidFill>
                <a:latin typeface="Traffic" panose="00000400000000000000" pitchFamily="2" charset="-78"/>
                <a:ea typeface="Calibri" panose="020F0502020204030204" pitchFamily="34" charset="0"/>
                <a:cs typeface="B Zar" panose="00000400000000000000" pitchFamily="2" charset="-78"/>
              </a:rPr>
            </a:br>
            <a:endParaRPr lang="en-US" sz="2200" dirty="0">
              <a:solidFill>
                <a:schemeClr val="tx1"/>
              </a:solidFill>
              <a:latin typeface="Traffic" panose="00000400000000000000" pitchFamily="2" charset="-78"/>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12857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543"/>
            <a:ext cx="12081389" cy="6745457"/>
          </a:xfrm>
        </p:spPr>
        <p:txBody>
          <a:bodyPr>
            <a:normAutofit/>
          </a:bodyPr>
          <a:lstStyle/>
          <a:p>
            <a:pPr algn="r" rtl="1">
              <a:lnSpc>
                <a:spcPct val="150000"/>
              </a:lnSpc>
            </a:pPr>
            <a:r>
              <a:rPr lang="ar-SA" sz="2400" b="1" dirty="0">
                <a:solidFill>
                  <a:schemeClr val="tx1"/>
                </a:solidFill>
                <a:cs typeface="B Zar" panose="00000400000000000000" pitchFamily="2" charset="-78"/>
              </a:rPr>
              <a:t>تبصره 8. </a:t>
            </a:r>
            <a:r>
              <a:rPr lang="ar-SA" sz="2400" dirty="0">
                <a:solidFill>
                  <a:schemeClr val="tx1"/>
                </a:solidFill>
                <a:cs typeface="B Zar" panose="00000400000000000000" pitchFamily="2" charset="-78"/>
              </a:rPr>
              <a:t>در صورتي كه ادامه تحصيلات در دو مقطع جداگانه انجام شده باشد و هر مقطع منتهي به اخذ يك درجه تحصيلي شده باشد، ترفيع موضوع تبصره 4 با توجه به سنوات تحصيلي در هر مقطع قابل احتساب است.</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ar-SA" sz="2400" b="1" dirty="0">
                <a:solidFill>
                  <a:schemeClr val="tx1"/>
                </a:solidFill>
                <a:cs typeface="B Zar" panose="00000400000000000000" pitchFamily="2" charset="-78"/>
              </a:rPr>
              <a:t>تبصره 9</a:t>
            </a:r>
            <a:r>
              <a:rPr lang="ar-SA" sz="2400" dirty="0">
                <a:solidFill>
                  <a:schemeClr val="tx1"/>
                </a:solidFill>
                <a:cs typeface="B Zar" panose="00000400000000000000" pitchFamily="2" charset="-78"/>
              </a:rPr>
              <a:t> : به بورسیه های وزارت متبوع که متعهد خدمت به موسسه های وابسته می باشند پس از اتمام تحصیلات و استخدام به صورت هیات علمی در دانشگاه و از تاریخ تصویب این تبصره تا 3 پایه ترفیع تعلق  می گیرد .   </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ar-SA" sz="2400" b="1" dirty="0">
                <a:solidFill>
                  <a:schemeClr val="tx1"/>
                </a:solidFill>
                <a:cs typeface="B Zar" panose="00000400000000000000" pitchFamily="2" charset="-78"/>
              </a:rPr>
              <a:t>ماده 21. </a:t>
            </a:r>
            <a:r>
              <a:rPr lang="ar-SA" sz="2400" dirty="0">
                <a:solidFill>
                  <a:schemeClr val="tx1"/>
                </a:solidFill>
                <a:cs typeface="B Zar" panose="00000400000000000000" pitchFamily="2" charset="-78"/>
              </a:rPr>
              <a:t>درصورت غير قابل قبول بودن فعاليت عضو در طول يک سال، با تصويب كميته منتخب ترفیعات، ترفيع سالانه به وي تعلق نمي‌گيرد. </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ar-SA" sz="2400" b="1" dirty="0">
                <a:solidFill>
                  <a:schemeClr val="tx1"/>
                </a:solidFill>
                <a:cs typeface="B Zar" panose="00000400000000000000" pitchFamily="2" charset="-78"/>
              </a:rPr>
              <a:t>تبصره. </a:t>
            </a:r>
            <a:r>
              <a:rPr lang="ar-SA" sz="2400" dirty="0">
                <a:solidFill>
                  <a:schemeClr val="tx1"/>
                </a:solidFill>
                <a:cs typeface="B Zar" panose="00000400000000000000" pitchFamily="2" charset="-78"/>
              </a:rPr>
              <a:t>در صورت عدم ارائه مدارک از سوي عضو هيأت علمي يا دانشکده براي ترفيع ساليانه، عضو هيأت علمي مجاز است حداکثر تا سه سال از زمان پايه مورد انتظار درخواست مکتوب خود را به همراه مستندات و مدارک لازم به دانشکده ذيربط تحويل نمايد.</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ar-SA" sz="2400" b="1" dirty="0">
                <a:solidFill>
                  <a:schemeClr val="tx1"/>
                </a:solidFill>
                <a:cs typeface="B Zar" panose="00000400000000000000" pitchFamily="2" charset="-78"/>
              </a:rPr>
              <a:t>ماده 22.</a:t>
            </a:r>
            <a:r>
              <a:rPr lang="ar-SA" sz="2400" dirty="0">
                <a:solidFill>
                  <a:schemeClr val="tx1"/>
                </a:solidFill>
                <a:cs typeface="B Zar" panose="00000400000000000000" pitchFamily="2" charset="-78"/>
              </a:rPr>
              <a:t> به اعضاي هيأت علمي دانشگاه پايه تشويقي به شرح زير اعطا خواهد شد: </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ar-SA" sz="2400" dirty="0">
                <a:solidFill>
                  <a:schemeClr val="tx1"/>
                </a:solidFill>
                <a:cs typeface="B Zar" panose="00000400000000000000" pitchFamily="2" charset="-78"/>
              </a:rPr>
              <a:t>الف) بر اساس آيين نامه نخبگان (موضوع مصوبه شماره 17814/ت30987/هـ مورخ </a:t>
            </a:r>
            <a:r>
              <a:rPr lang="fa-IR" sz="2400" dirty="0" smtClean="0">
                <a:solidFill>
                  <a:schemeClr val="tx1"/>
                </a:solidFill>
                <a:cs typeface="B Zar" panose="00000400000000000000" pitchFamily="2" charset="-78"/>
              </a:rPr>
              <a:t>83/7/12  </a:t>
            </a:r>
            <a:r>
              <a:rPr lang="ar-SA" sz="2400" dirty="0" smtClean="0">
                <a:solidFill>
                  <a:schemeClr val="tx1"/>
                </a:solidFill>
                <a:cs typeface="B Zar" panose="00000400000000000000" pitchFamily="2" charset="-78"/>
              </a:rPr>
              <a:t>هيأت </a:t>
            </a:r>
            <a:r>
              <a:rPr lang="ar-SA" sz="2400" dirty="0">
                <a:solidFill>
                  <a:schemeClr val="tx1"/>
                </a:solidFill>
                <a:cs typeface="B Zar" panose="00000400000000000000" pitchFamily="2" charset="-78"/>
              </a:rPr>
              <a:t>دولت و اصلاحات بعدي آن (پيوست شماره 3) به نخبگان يك پايه تشويقي با تشخیص هیات ممیزه دانشگاه تعلق مي‌گيرد. </a:t>
            </a:r>
            <a:r>
              <a:rPr lang="ar-SA" sz="2400" dirty="0">
                <a:solidFill>
                  <a:srgbClr val="FF0000"/>
                </a:solidFill>
                <a:cs typeface="B Zar" panose="00000400000000000000" pitchFamily="2" charset="-78"/>
              </a:rPr>
              <a:t>(</a:t>
            </a:r>
            <a:r>
              <a:rPr lang="ar-SA" sz="2400" dirty="0">
                <a:solidFill>
                  <a:srgbClr val="FF0000"/>
                </a:solidFill>
                <a:cs typeface="B Zar" panose="00000400000000000000" pitchFamily="2" charset="-78"/>
                <a:hlinkClick r:id="rId2" action="ppaction://hlinkfile"/>
              </a:rPr>
              <a:t>نامه وزارت متبوع مبنی برعدم موافقت با ترفیع مربوطه</a:t>
            </a:r>
            <a:r>
              <a:rPr lang="ar-SA" sz="2400" dirty="0" smtClean="0">
                <a:solidFill>
                  <a:srgbClr val="FF0000"/>
                </a:solidFill>
                <a:cs typeface="B Zar" panose="00000400000000000000" pitchFamily="2" charset="-78"/>
                <a:hlinkClick r:id="rId2" action="ppaction://hlinkfile"/>
              </a:rPr>
              <a:t>)</a:t>
            </a:r>
            <a:r>
              <a:rPr lang="fa-IR" sz="2400" dirty="0" smtClean="0">
                <a:solidFill>
                  <a:srgbClr val="FF0000"/>
                </a:solidFill>
                <a:cs typeface="B Zar" panose="00000400000000000000" pitchFamily="2" charset="-78"/>
              </a:rPr>
              <a:t> </a:t>
            </a:r>
            <a:r>
              <a:rPr lang="fa-IR" sz="2400" dirty="0" smtClean="0">
                <a:solidFill>
                  <a:srgbClr val="FF0000"/>
                </a:solidFill>
                <a:cs typeface="B Zar" panose="00000400000000000000" pitchFamily="2" charset="-78"/>
                <a:hlinkClick r:id="rId3" action="ppaction://hlinkfile"/>
              </a:rPr>
              <a:t>(مصوبه هیات رئیسه دانشگاه)</a:t>
            </a:r>
            <a:endParaRPr lang="en-US" sz="2400" dirty="0">
              <a:solidFill>
                <a:srgbClr val="FF0000"/>
              </a:solidFill>
              <a:cs typeface="B Zar" panose="00000400000000000000" pitchFamily="2" charset="-78"/>
            </a:endParaRPr>
          </a:p>
        </p:txBody>
      </p:sp>
    </p:spTree>
    <p:extLst>
      <p:ext uri="{BB962C8B-B14F-4D97-AF65-F5344CB8AC3E}">
        <p14:creationId xmlns:p14="http://schemas.microsoft.com/office/powerpoint/2010/main" val="46416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658"/>
            <a:ext cx="12053253" cy="6743342"/>
          </a:xfrm>
        </p:spPr>
        <p:txBody>
          <a:bodyPr>
            <a:normAutofit fontScale="90000"/>
          </a:bodyPr>
          <a:lstStyle/>
          <a:p>
            <a:pPr algn="r" rtl="1">
              <a:lnSpc>
                <a:spcPct val="150000"/>
              </a:lnSpc>
            </a:pPr>
            <a:r>
              <a:rPr lang="ar-SA" sz="2400" dirty="0">
                <a:solidFill>
                  <a:schemeClr val="tx1"/>
                </a:solidFill>
                <a:cs typeface="B Zar" panose="00000400000000000000" pitchFamily="2" charset="-78"/>
              </a:rPr>
              <a:t>ب) به برگزيدگان رتبه‌هاي اول تا سوم جشنواره‌هاي رازي، خوارزمي و صاحبان اصلي فرآيندهاي منتخب كشوري جشنواره آموزشي شهيد مطهري وجشنواره داخلی دانشگاه (بنا به تشخیص شورای دانشگاه) يک پايه تشويقي تعلق مي‌گيرد. </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ar-SA" sz="2400" dirty="0">
                <a:solidFill>
                  <a:schemeClr val="tx1"/>
                </a:solidFill>
                <a:cs typeface="B Zar" panose="00000400000000000000" pitchFamily="2" charset="-78"/>
              </a:rPr>
              <a:t>ج) به اعضاي هيات علمي كه از سال 1370 عضو هيات هاي ممتحنه و ارزشيابي رشته هاي علوم پزشكي دروزارت بهداشت ،درمان وآموزش پزشكي بوده اند بازاي هر5 سال يك پايه تشويقي اعطاء ميگردد(حداكثر تا6پايه)</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fa-IR" sz="2400" dirty="0">
                <a:solidFill>
                  <a:schemeClr val="tx1"/>
                </a:solidFill>
                <a:cs typeface="B Zar" panose="00000400000000000000" pitchFamily="2" charset="-78"/>
              </a:rPr>
              <a:t>د) </a:t>
            </a:r>
            <a:r>
              <a:rPr lang="ar-SA" sz="2400" dirty="0">
                <a:solidFill>
                  <a:schemeClr val="tx1"/>
                </a:solidFill>
                <a:cs typeface="B Zar" panose="00000400000000000000" pitchFamily="2" charset="-78"/>
              </a:rPr>
              <a:t>به اعضاء هیات علمی که موفق به اخذ گواهینامه طی دوره </a:t>
            </a:r>
            <a:r>
              <a:rPr lang="en-US" sz="2400" dirty="0">
                <a:solidFill>
                  <a:schemeClr val="tx1"/>
                </a:solidFill>
                <a:cs typeface="B Zar" panose="00000400000000000000" pitchFamily="2" charset="-78"/>
              </a:rPr>
              <a:t>MPH</a:t>
            </a:r>
            <a:r>
              <a:rPr lang="ar-SA" sz="2400" dirty="0">
                <a:solidFill>
                  <a:schemeClr val="tx1"/>
                </a:solidFill>
                <a:cs typeface="B Zar" panose="00000400000000000000" pitchFamily="2" charset="-78"/>
              </a:rPr>
              <a:t> با مدرک کارشناسی ارشد آموزش پزشکی ، به عنوان مدرک دوم شده یا می شوند یک پایه ترفیع تعلق می گیرد . به اعضاء هیات علمی شاغل دردانشگاه که قبل از تاریخ تصویب این بند گواهینامه یا مدرک فوق الذکر را اخذ نموده اند پایه مربوطه صرفا از تاریخ تصویب این بند تعلق خواهد گرفت ( نامه 10866 مورخ </a:t>
            </a:r>
            <a:r>
              <a:rPr lang="fa-IR" sz="2400" dirty="0" smtClean="0">
                <a:solidFill>
                  <a:schemeClr val="tx1"/>
                </a:solidFill>
                <a:cs typeface="B Zar" panose="00000400000000000000" pitchFamily="2" charset="-78"/>
              </a:rPr>
              <a:t>95/12/2 </a:t>
            </a:r>
            <a:r>
              <a:rPr lang="ar-SA" sz="2400" dirty="0" smtClean="0">
                <a:solidFill>
                  <a:schemeClr val="tx1"/>
                </a:solidFill>
                <a:cs typeface="B Zar" panose="00000400000000000000" pitchFamily="2" charset="-78"/>
              </a:rPr>
              <a:t> </a:t>
            </a:r>
            <a:r>
              <a:rPr lang="ar-SA" sz="2400" dirty="0">
                <a:solidFill>
                  <a:schemeClr val="tx1"/>
                </a:solidFill>
                <a:cs typeface="B Zar" panose="00000400000000000000" pitchFamily="2" charset="-78"/>
              </a:rPr>
              <a:t>به استناد مصوبه </a:t>
            </a:r>
            <a:r>
              <a:rPr lang="fa-IR" sz="2400" dirty="0" smtClean="0">
                <a:solidFill>
                  <a:schemeClr val="tx1"/>
                </a:solidFill>
                <a:cs typeface="B Zar" panose="00000400000000000000" pitchFamily="2" charset="-78"/>
              </a:rPr>
              <a:t>95/5/5</a:t>
            </a:r>
            <a:r>
              <a:rPr lang="ar-SA" sz="2400" dirty="0" smtClean="0">
                <a:solidFill>
                  <a:schemeClr val="tx1"/>
                </a:solidFill>
                <a:cs typeface="B Zar" panose="00000400000000000000" pitchFamily="2" charset="-78"/>
              </a:rPr>
              <a:t> </a:t>
            </a:r>
            <a:r>
              <a:rPr lang="ar-SA" sz="2400" dirty="0">
                <a:solidFill>
                  <a:schemeClr val="tx1"/>
                </a:solidFill>
                <a:cs typeface="B Zar" panose="00000400000000000000" pitchFamily="2" charset="-78"/>
              </a:rPr>
              <a:t>هیات امناء ) </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fa-IR" sz="2400" dirty="0">
                <a:solidFill>
                  <a:schemeClr val="tx1"/>
                </a:solidFill>
                <a:cs typeface="B Zar" panose="00000400000000000000" pitchFamily="2" charset="-78"/>
              </a:rPr>
              <a:t>ه</a:t>
            </a:r>
            <a:r>
              <a:rPr lang="ar-SA" sz="2400" dirty="0">
                <a:solidFill>
                  <a:schemeClr val="tx1"/>
                </a:solidFill>
                <a:cs typeface="B Zar" panose="00000400000000000000" pitchFamily="2" charset="-78"/>
              </a:rPr>
              <a:t>) به اعضای هیات علمی در تغيير مرتبه از استادياري به دانشياري يک پايه و از دانشياري به استادي در زمان ارتقاء دو پايه تشويقي اعطاء خواهد شد.تاريخ اجراي اعطاي پايه هاي فوق از </a:t>
            </a:r>
            <a:r>
              <a:rPr lang="ar-SA" sz="2400" dirty="0" smtClean="0">
                <a:solidFill>
                  <a:schemeClr val="tx1"/>
                </a:solidFill>
                <a:cs typeface="B Zar" panose="00000400000000000000" pitchFamily="2" charset="-78"/>
              </a:rPr>
              <a:t>تاريخ</a:t>
            </a:r>
            <a:r>
              <a:rPr lang="fa-IR" sz="2400" dirty="0" smtClean="0">
                <a:solidFill>
                  <a:schemeClr val="tx1"/>
                </a:solidFill>
                <a:cs typeface="B Zar" panose="00000400000000000000" pitchFamily="2" charset="-78"/>
              </a:rPr>
              <a:t> 92/2/1 </a:t>
            </a:r>
            <a:r>
              <a:rPr lang="ar-SA" sz="2400" dirty="0" smtClean="0">
                <a:solidFill>
                  <a:schemeClr val="tx1"/>
                </a:solidFill>
                <a:cs typeface="B Zar" panose="00000400000000000000" pitchFamily="2" charset="-78"/>
              </a:rPr>
              <a:t>خواهد </a:t>
            </a:r>
            <a:r>
              <a:rPr lang="ar-SA" sz="2400" dirty="0">
                <a:solidFill>
                  <a:schemeClr val="tx1"/>
                </a:solidFill>
                <a:cs typeface="B Zar" panose="00000400000000000000" pitchFamily="2" charset="-78"/>
              </a:rPr>
              <a:t>بود.</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ar-SA" sz="2400" dirty="0">
                <a:solidFill>
                  <a:schemeClr val="tx1"/>
                </a:solidFill>
                <a:cs typeface="B Zar" panose="00000400000000000000" pitchFamily="2" charset="-78"/>
              </a:rPr>
              <a:t>و) به اعضاي هيأت علمي تمام وقت جغرافيايي به ازاي هر 5 سال خدمت تمام وقت جغرافيايي قابل قبول يك پايه تشويقي تعلق مي‌گيرد.(مبدأ محاسبه خدمت تمام وقت جغرافيايي ازتاريخ تصويب قانون در مجلس شوراي اسلامي مورخ </a:t>
            </a:r>
            <a:r>
              <a:rPr lang="fa-IR" sz="2400" dirty="0" smtClean="0">
                <a:solidFill>
                  <a:schemeClr val="tx1"/>
                </a:solidFill>
                <a:cs typeface="B Zar" panose="00000400000000000000" pitchFamily="2" charset="-78"/>
              </a:rPr>
              <a:t>75/10/12 </a:t>
            </a:r>
            <a:r>
              <a:rPr lang="ar-SA" sz="2400" dirty="0" smtClean="0">
                <a:solidFill>
                  <a:schemeClr val="tx1"/>
                </a:solidFill>
                <a:cs typeface="B Zar" panose="00000400000000000000" pitchFamily="2" charset="-78"/>
              </a:rPr>
              <a:t> </a:t>
            </a:r>
            <a:r>
              <a:rPr lang="ar-SA" sz="2400" dirty="0">
                <a:solidFill>
                  <a:schemeClr val="tx1"/>
                </a:solidFill>
                <a:cs typeface="B Zar" panose="00000400000000000000" pitchFamily="2" charset="-78"/>
              </a:rPr>
              <a:t>وحداکثر تا 6 پايه خواهد .)(با توجه به نامه وزارت متبوع از سال 82 محاسبه گردیده است)</a:t>
            </a:r>
            <a:r>
              <a:rPr lang="en-US" sz="2400" dirty="0">
                <a:solidFill>
                  <a:schemeClr val="tx1"/>
                </a:solidFill>
                <a:cs typeface="B Zar" panose="00000400000000000000" pitchFamily="2" charset="-78"/>
              </a:rPr>
              <a:t/>
            </a:r>
            <a:br>
              <a:rPr lang="en-US" sz="2400" dirty="0">
                <a:solidFill>
                  <a:schemeClr val="tx1"/>
                </a:solidFill>
                <a:cs typeface="B Zar" panose="00000400000000000000" pitchFamily="2" charset="-78"/>
              </a:rPr>
            </a:br>
            <a:r>
              <a:rPr lang="en-US" dirty="0"/>
              <a:t/>
            </a:r>
            <a:br>
              <a:rPr lang="en-US" dirty="0"/>
            </a:br>
            <a:endParaRPr lang="en-US" sz="2200" dirty="0">
              <a:solidFill>
                <a:schemeClr val="tx1"/>
              </a:solidFill>
              <a:cs typeface="B Zar" panose="00000400000000000000" pitchFamily="2" charset="-78"/>
            </a:endParaRPr>
          </a:p>
        </p:txBody>
      </p:sp>
    </p:spTree>
    <p:extLst>
      <p:ext uri="{BB962C8B-B14F-4D97-AF65-F5344CB8AC3E}">
        <p14:creationId xmlns:p14="http://schemas.microsoft.com/office/powerpoint/2010/main" val="1395980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1139</TotalTime>
  <Words>4249</Words>
  <Application>Microsoft Office PowerPoint</Application>
  <PresentationFormat>Widescreen</PresentationFormat>
  <Paragraphs>109</Paragraphs>
  <Slides>37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B Lotus</vt:lpstr>
      <vt:lpstr>B Mitra</vt:lpstr>
      <vt:lpstr>B Titr</vt:lpstr>
      <vt:lpstr>B Zar</vt:lpstr>
      <vt:lpstr>Calibri</vt:lpstr>
      <vt:lpstr>Century Gothic</vt:lpstr>
      <vt:lpstr>Times New Roman</vt:lpstr>
      <vt:lpstr>Traffic</vt:lpstr>
      <vt:lpstr>Wingdings 3</vt:lpstr>
      <vt:lpstr>Wisp</vt:lpstr>
      <vt:lpstr>PowerPoint Presentation</vt:lpstr>
      <vt:lpstr> کارگاه آموزشی: توانمندسازی کارکنان کارگزینی و کارشناسان ترفیع پایه اعضای هیات علمی </vt:lpstr>
      <vt:lpstr>تغییرات آیین نامه اداری و استخدامی اعضای هیات علمی</vt:lpstr>
      <vt:lpstr>ماده 13 -بکارگیری اعضائ هیات علمی در موسسات موضوع آئین نامه اداری استخدامی اعضاء هیات علمی دانشگاهها و موسسات آموزش عالی و پژوهشی وابسته ، صرفا به صورت تمام وقت جغرافیایی با رعایت مفاد ماده 3 آئین نامه اداری استخدامی مجاز خواهد بود .    *تبصره 1– به دانشگاهها / دانشکده ها و موسسات آموزش عالی وابسته به وزارت بهداشت ، درمان و آموزش پزشکی اجازه داده می شود تا از افراد واجد شرایط زیر به عنوان عضو هیئت علمی تمام وقت استفاده نمایند .  تبصره 2 -چنانچه دانشگاه با توجه به قوانین بودجه سنواتی نتواند اعتبارات لازم برای جبران فعالیت تمام وقت جغرافیایی اعضای هیات علمی خود را تامین نماید می تواند اعضاء هیات علمی تمام وقت جغرافیایی خود را مشروط به احراز دانشیاری به تمام وقت تبدیل نماید .    تبصره 3: در موسسات ( به جز موسسات مستقر در تهران ، کرج ، اصفهان ، شیراز ، تبریز، مشهد ) با تصویب هیات رئیسه دانشگاه و تائید معاونت آموزشی وزارت ، انجام خدمت تمام وقت تا 20 درصد از اعضاء هیات علمی به تفکیک علوم پایه و بالینی با حداقل مرتبه استادیاری بلامانع است .  تبصره 4 : اعضاء هیات علمی تمام وقت مشمول دریافت هیچ یک از ضرایب خاص فوق العاده ها ( 1/6 جذب و مخصوص ) پایه های تشویقی ، ترجیحات و سایر تسهیلات و امتیازات متوجه خدمات تمام وقت جغرافیایی ، مندرج در آیین نامه اداری استخدامی اعضاء هیات علمی دانشگاهها و موسسات آموزش عالی و پژوهشی وابسته و اصلاحیه های بعدی آن نمی باشد .  </vt:lpstr>
      <vt:lpstr>ماده 14. از نظر نوع استخدام، اعضاي هيأت علمي به صورت پيماني يا رسمي (آزمايشي و قطعي) «تمام وقت جغرافيايي يا تمام وقت يا  نيمه وقت» مي‌باشند. تبصره 3) عضو هيات علمي نيمه وقت  درصورت نياز دانشگاه و تمايل ميتواند به تمام وقت تبديل شود.(به استناد نامه 6791 مورخ 95/11/17 وزارت متبوع غیر قابل استفاده میباشد) ماده 15. دانشگاه مي‌تواند بخشي از نياز خود به هيأت علمي را از طريق ذیل تامین نماید: تبصره 7 : دانشگاه در صورت نیاز مبرم، می تواند با پیشنهاد معاون آموزشی و تایید هیات اجرایی جذب دانشگاه با متقاضیان در رشته های مورد نیاز در مقطع دکترای تخصصی (PhD) یا دانشنامه تخصصی و بالاتر قرارداد منعقد نماید. مدت این قرارداد تا سقف یکسال می باشد. در موارد خاص به تشخیص و تایید ریاست دانشگاه تا دو سال دیگر بصورت سالانه قابل تمدید است. حقوق و مزایای این افراد برابر مفاد این آیین نامه پرداخت می شود.</vt:lpstr>
      <vt:lpstr>ماده 19. اشخاصي كه به عنوان عضوهيأت علمي براي خدمت دردانشگاه پذيرفته مي‌شوند در پايه يك مرتبه مربوطه قرار مي‌گيرند. مگر آنكه سوابق خدمت قابل قبول آموزشي و پژوهشي  مورد تأييد هيأت مميزه دانشگاه داشته باشند كه در اين صورت، پايه آنان در هر يك از مراتب طبق مقررات اين آيين نامه مطابق تکاليف عمومي اعضاي هيأت علمي حسب مورد تعيين مي‌گردد. (بپیوست بخشنامه 7148 و 7142) </vt:lpstr>
      <vt:lpstr>تبصره 3. به دوران استفاده از بورس كوتاه مدت، مأموريت آموزشي و فرصت مطالعاتي(كمتر از يك سال) ترفيع تعلق مي‌گيرد. كه ملاك آن بررسي گزارش پيشرفت كار در دوره‌هاي مذكور وتایید آن توسط شورای بورس مي‌باشد.  تبصره 4. به اعضاي هيأت علمي كه براي اخذ مدرك بالاتر به مأموريت آموزشي يا بورس اعزام مي‌شوند، پس از اخذ مدرك  Ph.D، 3 پايه و مدرك دوره تكميلي تخصصي (فلوشيپ) و فوق تخصص حداكثر 2 پايه ترفيع به نسبت مدت تحصيل تعلق مي‌گيرد.ضمناً به اعضاي هيات علمي شاغل در دانشگاه که قبل از تاريخ 92/2/1 مشمول اين تبصره مي شوند، مابه التفاوت پايه هاي متعلقه صرفاً از تاريخ مذکور به آنان اعطاء مي گردد.   تبصره 5. به اعضاي هيأت علمي بابت انجام خدمت وظيفه عمومي يک پايه ترفيع تعلق مي‌گيرد. تبصره 6. به اعضاي هيأت علمي كه خدمت وظيفه عمومي خودرا طبق ماده يك قانون نحوه تأمين هيأت علمي  گذرانده‌اند بابت دوره ضرورت يک پايه و مازاد بر آن تا پايان دوره 4 ساله به شرط داشتن سوابق خدمتي قابل قبول هر سال يک پايه تعلق مي‌گيرد.  تبصره 7. به افراد بورسيه و يا متعهدين خدمت كه تعهدات خود را به صورت عضو هيأت علمي در دانشگاه تابعه وزارتخانه انجام مي‌دهند مشابه ساير اعضاي هيأت علمي پايه ساليانه با رعايت ضوابط تعلق مي‌گيرد و در صورت شركت در فراخوان مؤسسات و پذيرفته شدن به عنوان عضو هيأت علمي پايه‌هاي ساليانه قبلي در صدور حكم حقوقي جديد منظور خواهد شد.  </vt:lpstr>
      <vt:lpstr>تبصره 8. در صورتي كه ادامه تحصيلات در دو مقطع جداگانه انجام شده باشد و هر مقطع منتهي به اخذ يك درجه تحصيلي شده باشد، ترفيع موضوع تبصره 4 با توجه به سنوات تحصيلي در هر مقطع قابل احتساب است. تبصره 9 : به بورسیه های وزارت متبوع که متعهد خدمت به موسسه های وابسته می باشند پس از اتمام تحصیلات و استخدام به صورت هیات علمی در دانشگاه و از تاریخ تصویب این تبصره تا 3 پایه ترفیع تعلق  می گیرد .    ماده 21. درصورت غير قابل قبول بودن فعاليت عضو در طول يک سال، با تصويب كميته منتخب ترفیعات، ترفيع سالانه به وي تعلق نمي‌گيرد.  تبصره. در صورت عدم ارائه مدارک از سوي عضو هيأت علمي يا دانشکده براي ترفيع ساليانه، عضو هيأت علمي مجاز است حداکثر تا سه سال از زمان پايه مورد انتظار درخواست مکتوب خود را به همراه مستندات و مدارک لازم به دانشکده ذيربط تحويل نمايد. ماده 22. به اعضاي هيأت علمي دانشگاه پايه تشويقي به شرح زير اعطا خواهد شد:  الف) بر اساس آيين نامه نخبگان (موضوع مصوبه شماره 17814/ت30987/هـ مورخ 83/7/12  هيأت دولت و اصلاحات بعدي آن (پيوست شماره 3) به نخبگان يك پايه تشويقي با تشخیص هیات ممیزه دانشگاه تعلق مي‌گيرد. (نامه وزارت متبوع مبنی برعدم موافقت با ترفیع مربوطه) (مصوبه هیات رئیسه دانشگاه)</vt:lpstr>
      <vt:lpstr>ب) به برگزيدگان رتبه‌هاي اول تا سوم جشنواره‌هاي رازي، خوارزمي و صاحبان اصلي فرآيندهاي منتخب كشوري جشنواره آموزشي شهيد مطهري وجشنواره داخلی دانشگاه (بنا به تشخیص شورای دانشگاه) يک پايه تشويقي تعلق مي‌گيرد.  ج) به اعضاي هيات علمي كه از سال 1370 عضو هيات هاي ممتحنه و ارزشيابي رشته هاي علوم پزشكي دروزارت بهداشت ،درمان وآموزش پزشكي بوده اند بازاي هر5 سال يك پايه تشويقي اعطاء ميگردد(حداكثر تا6پايه) د) به اعضاء هیات علمی که موفق به اخذ گواهینامه طی دوره MPH با مدرک کارشناسی ارشد آموزش پزشکی ، به عنوان مدرک دوم شده یا می شوند یک پایه ترفیع تعلق می گیرد . به اعضاء هیات علمی شاغل دردانشگاه که قبل از تاریخ تصویب این بند گواهینامه یا مدرک فوق الذکر را اخذ نموده اند پایه مربوطه صرفا از تاریخ تصویب این بند تعلق خواهد گرفت ( نامه 10866 مورخ 95/12/2  به استناد مصوبه 95/5/5 هیات امناء )  ه) به اعضای هیات علمی در تغيير مرتبه از استادياري به دانشياري يک پايه و از دانشياري به استادي در زمان ارتقاء دو پايه تشويقي اعطاء خواهد شد.تاريخ اجراي اعطاي پايه هاي فوق از تاريخ 92/2/1 خواهد بود. و) به اعضاي هيأت علمي تمام وقت جغرافيايي به ازاي هر 5 سال خدمت تمام وقت جغرافيايي قابل قبول يك پايه تشويقي تعلق مي‌گيرد.(مبدأ محاسبه خدمت تمام وقت جغرافيايي ازتاريخ تصويب قانون در مجلس شوراي اسلامي مورخ 75/10/12  وحداکثر تا 6 پايه خواهد .)(با توجه به نامه وزارت متبوع از سال 82 محاسبه گردیده است)  </vt:lpstr>
      <vt:lpstr>تبصره. اعطاي پايه‌هاي بند (و) مشروط به دريافت پايه استحقاقي سالانه خواهد بود و به ازاي تعويق پايه استحقاقي به همان ميزان تاريخ اعطاي پايه تشويقي مربوطه به تعويق خواهد افتاد.   ز) به اعضاي هيأت علمي که به دريافت نشان‌هاي دولتي نائل مي‌گردند، به ازاي هر نشان دريافتي حداکثر تا 3  پايه تشويقي برابر نظر هيأت ممیزه دانشگاه قابل اعطاء مي‌باشد.  ط) دو پایه تشویقی به اعضای هیات علمی شاغل دانشگاههای علوم پزشکی و خدمات بهداشتی و درمانی که موفق به ورود فهرست یک درصد دانشمندان برتر دنیا در پایگاه ESI می شوند،اعطا می گردد. مشمولین بندهای "الف"،"ب"،"د"و "ط" این ماده فقط یک نوبت از مزایا در طول خدمت برخوردار  می شوند.اجرای این بند منوط به محاسبه،پیش بینی و تامین بار مالی ناشی از آن در بودجه تفضیلی مصوب سالیانه دانشگاه است.(تاییدیه از طریق پایگاه علم سنجی دریافت میگردد) (پیوست نامه شماره 506/1621/د مورخ 1400/4/9 مرکز امور هیات علمی وزارت بهداشت)    </vt:lpstr>
      <vt:lpstr>ماده 24. به آن دسته از کارکنان غير هيات علمي که از بورسيه تحصيلي وزارتخانه يا دانشگاه و يا ماموريت آموزشي در مقطع تحصيلي PH.D و يا دوره تخصصي استفاده کرده‌اند، در صورت استخدام به صورت هيات علمي پيماني در دانشگاه بابت ايام مذکور حداکثر 3 پايه به نسبت طول دوره مصوب تعلق مي‌گيرد. ضمناً به اعضاي هيات علمي شاغل در دانشگاه که قبل از تاريخ 92/2/1 مشمول اين تبصره مي‌شوند، پايه‌هاي متعلقه از تاريخ 92/2/1  به آنان اعطاء مي‌گردد. تبصره. به اعضاي غير هيات علمي که بدون استفاده از ماموريت آموزشي يا بورسيه موفق به اخذ مدرک تحصيلي PH.D دررشته هاي مرتبط ومورد نياز دانشگاه و يا دانشنامه دوره تخصصي پزشکي گرديده اند، پايه‌هاي موضوع اين ماده تعلق خواهد گرفت.  ماده 25. ترفيعات سالانه استحقاقي اعضاي هيأت علمي شاغل بعنوان مقامات سياسي موضوع رديف يک جدول تبصره 5 ماده 115 و رديف يک جدول تبصره 7 ماده 116 اين آيين نامه بدون حفظ رابطه آموزشي و در مورد شاغلين ساير سمت هاي اجرايي با حفظ رابطه آموزشي با دانشگاه متبوع اعطاء مي‌شود. ماده 27. ترفيع سالانه برابر دستورالعمل (پیوست شماره4) واصلاحات بعدی آن می باشد. </vt:lpstr>
      <vt:lpstr>ماده 28. در صورت غيرقابل قبول بودن فعاليت عضو در طي سال يا عدم كسب امتياز لازم يا نبود حداقل ساعت كاركرد مقرر، با تصويب كميته منتخب، ترفيع ساليانه به وي تعلق نمي گيرد. اين پايه بعداً قابل احتساب نخواهد بود. ماده 29. ارتقاء مرتبه اعضاي هيأت علمي براساس  مصوبه 679 شوراي عالي انقلاب فرهنگي مورخ 14/10/ 1389 و ابلاغ‌هاي صادره وزارت بهداشت،درمان وآموزش پزشكي انجام خواهد بود. </vt:lpstr>
      <vt:lpstr>نمونه صورتجلسه ترفیع پایه</vt:lpstr>
      <vt:lpstr>PowerPoint Presentation</vt:lpstr>
      <vt:lpstr>PowerPoint Presentation</vt:lpstr>
      <vt:lpstr>PowerPoint Presentation</vt:lpstr>
      <vt:lpstr> </vt:lpstr>
      <vt:lpstr>تبصره 1 : در صورت داشتن هریک از موارد ذیل و پس از تائید شورای فناوری دانشگاه، مدت زمان ذکر شده در بند (ب ) تا نصف تقلیل می یابد : مالک طرح صنعتی و نیمه صنعتی مورد تائید سازمان پژوهش های علمی و صنعتی ایران و یا وزارت متبوع ثبت اختراع داخلی یا خارجی دارای گواهینامه علمی از سازمان های ذی صلاح غذا و دارو ثبت اختراع داخلی یا خارجی منجر به تولید محصول داشتن محصولات دانش بنیان مورد تائید مراجع ذی صلاح در وزارت متبوع و یا صندوق شکوفایی ریاست جمهوری  قابل ذکر است میزان کاهش سنوات این تبصره با رعایت مصادیق مذکور به عهده شورای آموزشی دانشگاه است. (نامه شماره  100/646/د/99  مورخ 99/2/7 ) (پیوستهای نامه) </vt:lpstr>
      <vt:lpstr> تبصره 2 : اعطای ماموریت آموزشی به اعضای هیات علمی جانباز و فرزندان شهدا بر اساس بند (ه ) ماده 44 قانون ایثارگران خواهد بود. (پیوست شماره 1)  تبصره 3 : دانشگاه در فواصل معین در مورد پیشرفت علمی اعضای هیات علمی که به بورس و ماموریت آموزشی اعزام می شوند از دانشگاه ها و موسسات علمی محل مطالعه اطلاعات لازم را کسب خواهد نمود و در صورتی که بر مبنای گزارش های واصله معلوم شود که عضو قادر به پیشرفت در رشته مورد مطالعه نیست، حکم ماموریت وی پس از تصویب شورای بورس توسط رئیس دانشگاه لغو خواهد شد .  </vt:lpstr>
      <vt:lpstr> تبصره 4 : مدت بورسیه یا ماموریت آموزشی حداکثر 2 مرتبه تا شش ماه ( مجموعا حداکثر یکسال ) با تصویب شورای بورس دانشگاه قابل تمدید است. (نامه شماره  100/646/د/99  مورخ 99/2/7 )  تبصره 5 : موافقت با ماموریت آموزشی حداکثر 2 مرتبه تا شش ماه (مجموعا حداکثر یکسال ) با تصویب شورای بورس دانشگاه قابل تمدید است . (نامه شماره  100/646/د/99  مورخ 99/2/7 )   ماده 39. به عضو هيأت علمي هنگام استفاده از فرصت مطالعاتي يا مأموريت آموزشي يا بورس، مرخصي استحقاقي تعلق نمي‌گيرد و همچنين پس از برگشت از دوره مربوطه تا اتمام تعهدات نمي‌تواند از مرخصي بدون حقوق استفاده نمايد. </vt:lpstr>
      <vt:lpstr>ماده 41. اعضاي هيأت علمي دانشگاه با رعايت اصل 141 قانون اساسي جمهوري اسلامي ايران، مي‌توانند تصدي مشاغل سياسي را که در قانون مديريت خدمات کشوري تعريف شده، بپذيرند كه در اين صورت مشمول قوانين و مقررات مقامات مي‌گردند.  تبصره 3. اعضاي هيأت علمي موضوع اين ماده در صورتي كه حقوق و مزاياي خود را بر اساس مقررات اين آيين‌نامه از محل اعتبارات دانشگاه دريافت دارند و يا ارتباط آموزشي خود را با دانشگاه متبوع حفظ نمايند، مشمول مقررات مربوط به ترفيع و مرخصي اعضاي هيأت علمي خواهند بود. ماده 49. عضو هيأت علمي در پايان زمان مقرر شده براي فرصت مطالعاتي، نمي‌تواند به هيچ عنوان به صورت بلافصل از مرخصي استحقاقي يا بدون حقوق استفاده نموده و همچنين پس از بازگشت از فرصت مطالعاتي تا پايان انجام تعهدات آن حق استفاده از مرخصي بدون حقوق را ندارد. </vt:lpstr>
      <vt:lpstr>PowerPoint Presentation</vt:lpstr>
      <vt:lpstr>ماده 53. فوق العاده ويژه هيأت علمي: ضريبي است كه براساس مرتبه به اعضاي هيات علمي به ترتيب زير محاسبه مي‌گردد. (در راستای هماهنگ سازی حقوق اعضای هیات علمی کشور،ضریب فوق العاده ویژه اعضای هیات علمی موضوع  این ماده از تاریخ 99/10/1 به شرح جدول فوق تغییر می یابد.) (مصوبه مورخ  99/5/7  و99/9/10 هیات امنا دانشگاه) ضريب فوق العاده ويژه × حقوق مبنا = فوق العاده ويژه هيأت علمي </vt:lpstr>
      <vt:lpstr>ماده 55. براي مشاغل سخت و زيان آور فوق العاده‌اي تحت عنوان فوق العاده سختي شرايط کار به متصديان اين گونه مشاغل تعلق مي‌گيرد. تعيين محيط‌هاي سخت و زيان آور و همچنين ميزان درصد مربوطه برابر دستورالعملي خواهد بود که به پيشنهاد معاون آموزشي دانشگاه وبه تصويب هيأت امناء خواهد رسيد.(دستور العمل مصوب شده در 96/2/13 هیات امنا دانشگاه )   ماده 58 . باستناد ماده 20 قانون حفاظت در برابر اشعه، پرتوكاران اعضاي هيأت علمي برحسب شغل، ميزان پرتوگيري و همچنين احتمال بالقوه پرتوگيري نامتعارف در محيط كار از فوق العاده كار با اشعه استفاده خواهند نمود. (پیوست شماره11)   </vt:lpstr>
      <vt:lpstr>ماده 90- دانشگاه مکلف است در مورد بازنشستگی اعضای هیأت علمی با توجه به مرتبه علمی عضو هیأت علمی ، راساً و بدون تقاضای وی به شرح ذیل اقدام نماید:  الف-  مربی، استادیارآموزشی یا پژوهشی با 35 سال خدمت قابل قبول یا 65 سال سن تمام با حداقل 30 سال سابقه خدمت قابل قبول(هر کدام که زودتر حاصل شد)  ب-  دانشیار آموزشی یا پژوهشی با 35 سال خدمت قابل قبول یا 67 سال سن تمام  با حداقل 30 سال سابقه خدمت قابل قبول(هر کدام که زودتر حاصل شد) ج-  استاد آموزشی یا پژوهشی با  70 سال سن تمام تبصره 1: مؤسسه می تواند اعضای هیأت علمی خود با هر مرتبه علمی که حداقل 30 سال سابقه خدمت قابل قبول دارند را در صورت تقاضای کتبی آنان بازنشسته نماید .  تبصره 2: خدمات اساتید با ویژگی های فرهنگی، آموزشی و پژوهشی برتر، خدمات خاص در سطح ملی و چهره های ماندگار با درخواست کتبی فرد،پیشنهاد مؤسسه و تأیید معاونین آموزشی و تحقیقات و فن آوری وزارت و در نهایت تصویب در هیأت امناء مؤسسه هر ساله تا 5 دوره یک ساله (حداکثر تا سقف 75 سال سن تمام)  تمدید می شود.    </vt:lpstr>
      <vt:lpstr>تبصره 3: در موارد خاص و ضــرورت بهره مندی از خــدمات اســاتید ممتاز دارای مشخصه های ویژه (اجتــماعی ، اقتصــادی ، فرهنــگی ، سـیاسی) دانشــگاه­ها می­تـــوانند در صـــورت تمایل فرد و با تائید معاونین آموزشی و تحقیقات و فن آوری وزارت و تصویب در هیأت امناء مؤسسه و تأیید و ابلاغ هر ساله وزیر تا سقف80 سال سن تمام، خدمات ایشان را استمرار دهند. </vt:lpstr>
      <vt:lpstr>مرخصی ها</vt:lpstr>
      <vt:lpstr>چند نکته مهم از آیین نامه</vt:lpstr>
      <vt:lpstr>ماده 101. در مواردي كه در خصوص بازنشستگي و از كارافتادگي و حقوق وظيفه وراث و ... در اين آئين نامه پيش‌بيني نشده است مطابق قانون استخدام کشوری (مطابق قانون استخدام کشوری عضو هیات علمی آقا در صورت داشتن 50 سال و 25 سال سابقه و عضو هیات علمی خانم با 25 سال سابقه بدون شرط سنی می توانند در صورت تقاضای فرد و موافقت مسئولین دانشگاه بازنشسته گردد. بند الف تبصره یک ماده 2 قانون اصلاح مقررات بازنشستگی و وظیفه مصوبه 68/12/13 مجلس شورای اسلامی و بند ب تبصره ماده مذکور .  ماده 77 : قانون استخدام کشوری65 سال سن با 25 سال سابقه خدمت دستگاه مجاز است فرد را بازنشسته نماید) عمل خواهد شد. ماده 104. حداكثر مدت استفاده از مرخصي استعلاجي در يك سال تقويمي چهار ماه ميباشد كه در اين مدت حقوق و فوق‌العاده‌هاي مربوطه قابل پرداخت مي‌باشد. ماده 108. تشخيص ابتلاي ‌عضو هيأت علمي به بيماري صعب العلاج و تعيين مدت معذوريت وي به عهده شوراي پزشكي است. حداكثر مدت اين معذوريت در هر نوبت شش ماه و تا زمان تشخيص از كار افتادگي (برابر قانون استخدام كشوري) قابل تمديد خواهد بود. تبصره. در مدت مرخصي بيماري صعب العلاج مازاد بر چهار ماه استعلاجي حداكثر تا يك سال حقوق و فوق‌العاده‌هاي مربوطه پرداخت مي‌شود و مازاد برآن فقط حقوق مبنا و فوق العاده مخصوص و فوق العاده جذب پرداخت خواهد شد.  </vt:lpstr>
      <vt:lpstr> ماده 112. عضو هيأت علمي بايد تقاضاي استفاده از مرخصي بدون حقوق خود را با ذكر علت و مدت آن از طريق گروه مربوطه به دانشكده ارسال نمايد.صدور حکم مرخصی بدون حقوق منوط به تاييد رياست دانشكده وتصويب معاون آموزشي دانشگاه خواهد بود.</vt:lpstr>
      <vt:lpstr>قانون حمایت از خانواده و جوانی جمعیت</vt:lpstr>
      <vt:lpstr>PowerPoint Presentation</vt:lpstr>
      <vt:lpstr>PowerPoint Presentation</vt:lpstr>
      <vt:lpstr>ماده 16 قانون حمایت از خانواده و جوانی جمعیت: کمک هزینه اولاد و حق عائله مندی از ابتدای سال 1401 به ترتیب 100% و 50 % افزایش می یابد.</vt:lpstr>
      <vt:lpstr>نحوه ورود اطلاعات درخصوص فرزند متولد شده از ابتدای سال 1401 به بعد تب استخدامی – سوابق 1 – مشاهده افراد تحت تکفل – اضافه نمودن افراد</vt:lpstr>
      <vt:lpstr>            بخشنامه شماره 100/11232/د/99 مورخ 99/10/12 درخصوص اعمال ضریب منطقه (1/5 برابر مدت تحصیل) جهت اعضای هیات علمی غیربالینی   نامه 3847 مرکز امور هیات علمی وزارت بهداشت --------------------------------- بخشنامه گذراندن دوره کوتاه مدت اعضای هیات علمی جدید الورود 100/2181-1-1401 مورخ 1401/3/10  اخذ گواهی مربوطه جهت اعطای ترفیع پایه سالیانه درخصوص اعضای هیات علمی با سابقه کمتر از 5 سال الزامی است. --------------------------------- بخشنامه برقراری فوق العاده ایثارگران (ماده 51) 115/14849/د/93 مورخ 93/12/2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محمدحسین خدابنده لو</dc:creator>
  <cp:lastModifiedBy>محمدحسین خدابنده لو</cp:lastModifiedBy>
  <cp:revision>121</cp:revision>
  <dcterms:created xsi:type="dcterms:W3CDTF">2023-02-14T06:03:53Z</dcterms:created>
  <dcterms:modified xsi:type="dcterms:W3CDTF">2023-02-20T08:51:02Z</dcterms:modified>
</cp:coreProperties>
</file>